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embeddedFontLst>
    <p:embeddedFont>
      <p:font typeface="Barlow Semi Condensed" pitchFamily="2" charset="77"/>
      <p:regular r:id="rId28"/>
      <p:bold r:id="rId29"/>
      <p:italic r:id="rId30"/>
      <p:bold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Muli" pitchFamily="2" charset="77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7310">
          <p15:clr>
            <a:srgbClr val="A4A3A4"/>
          </p15:clr>
        </p15:guide>
        <p15:guide id="3" orient="horz" pos="346">
          <p15:clr>
            <a:srgbClr val="A4A3A4"/>
          </p15:clr>
        </p15:guide>
        <p15:guide id="4" orient="horz" pos="3974">
          <p15:clr>
            <a:srgbClr val="A4A3A4"/>
          </p15:clr>
        </p15:guide>
        <p15:guide id="5" pos="370">
          <p15:clr>
            <a:srgbClr val="A4A3A4"/>
          </p15:clr>
        </p15:guide>
        <p15:guide id="6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jQIDAiUV33OGhzIy4Dc9mfzT0S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94710"/>
  </p:normalViewPr>
  <p:slideViewPr>
    <p:cSldViewPr snapToGrid="0">
      <p:cViewPr>
        <p:scale>
          <a:sx n="140" d="100"/>
          <a:sy n="140" d="100"/>
        </p:scale>
        <p:origin x="376" y="328"/>
      </p:cViewPr>
      <p:guideLst>
        <p:guide orient="horz" pos="2160"/>
        <p:guide pos="7310"/>
        <p:guide orient="horz" pos="346"/>
        <p:guide orient="horz" pos="3974"/>
        <p:guide pos="37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02d29106f_6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02d29106f_6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702d29106f_6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02d29106f_6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702d29106f_6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702d29106f_6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02d29106f_2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702d29106f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02d29106f_4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702d29106f_4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702d29106f_4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02d29106f_4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702d29106f_4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702d29106f_4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702d29106f_4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702d29106f_4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g702d29106f_4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702d29106f_2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g702d29106f_2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02d29106f_5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702d29106f_5_2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g702d29106f_5_2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02d29106f_5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02d29106f_5_3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702d29106f_5_3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702d29106f_5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702d29106f_5_3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g702d29106f_5_3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702d29106f_5_3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g702d29106f_5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02d29106f_5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702d29106f_5_3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702d29106f_5_3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02d29106f_2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702d29106f_2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02d29106f_2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702d29106f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02d29106f_6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02d29106f_6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702d29106f_6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02d29106f_6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702d29106f_6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702d29106f_6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>
            <a:spLocks noGrp="1"/>
          </p:cNvSpPr>
          <p:nvPr>
            <p:ph type="pic" idx="2"/>
          </p:nvPr>
        </p:nvSpPr>
        <p:spPr>
          <a:xfrm>
            <a:off x="6315474" y="1588"/>
            <a:ext cx="5876527" cy="68578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7" name="Google Shape;17;p32"/>
          <p:cNvSpPr txBox="1">
            <a:spLocks noGrp="1"/>
          </p:cNvSpPr>
          <p:nvPr>
            <p:ph type="body" idx="1"/>
          </p:nvPr>
        </p:nvSpPr>
        <p:spPr>
          <a:xfrm>
            <a:off x="1041400" y="2667000"/>
            <a:ext cx="50546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800"/>
              <a:buNone/>
              <a:defRPr sz="4800" b="1">
                <a:solidFill>
                  <a:srgbClr val="3F3F3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32"/>
          <p:cNvSpPr>
            <a:spLocks noGrp="1"/>
          </p:cNvSpPr>
          <p:nvPr>
            <p:ph type="pic" idx="3"/>
          </p:nvPr>
        </p:nvSpPr>
        <p:spPr>
          <a:xfrm>
            <a:off x="7848601" y="1052992"/>
            <a:ext cx="1533525" cy="326412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Slide">
  <p:cSld name="9_Title Slid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1"/>
          <p:cNvSpPr>
            <a:spLocks noGrp="1"/>
          </p:cNvSpPr>
          <p:nvPr>
            <p:ph type="pic" idx="2"/>
          </p:nvPr>
        </p:nvSpPr>
        <p:spPr>
          <a:xfrm>
            <a:off x="794" y="0"/>
            <a:ext cx="12190413" cy="394721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53" name="Google Shape;53;p41"/>
          <p:cNvSpPr txBox="1">
            <a:spLocks noGrp="1"/>
          </p:cNvSpPr>
          <p:nvPr>
            <p:ph type="body" idx="1"/>
          </p:nvPr>
        </p:nvSpPr>
        <p:spPr>
          <a:xfrm>
            <a:off x="4593333" y="543826"/>
            <a:ext cx="4654550" cy="7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4400"/>
              <a:buNone/>
              <a:defRPr sz="44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41"/>
          <p:cNvSpPr txBox="1">
            <a:spLocks noGrp="1"/>
          </p:cNvSpPr>
          <p:nvPr>
            <p:ph type="body" idx="3"/>
          </p:nvPr>
        </p:nvSpPr>
        <p:spPr>
          <a:xfrm>
            <a:off x="4593333" y="1313764"/>
            <a:ext cx="4654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Slide">
  <p:cSld name="14_Title Slid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2"/>
          <p:cNvSpPr txBox="1">
            <a:spLocks noGrp="1"/>
          </p:cNvSpPr>
          <p:nvPr>
            <p:ph type="body" idx="1"/>
          </p:nvPr>
        </p:nvSpPr>
        <p:spPr>
          <a:xfrm>
            <a:off x="5317233" y="543826"/>
            <a:ext cx="4654550" cy="7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42"/>
          <p:cNvSpPr txBox="1">
            <a:spLocks noGrp="1"/>
          </p:cNvSpPr>
          <p:nvPr>
            <p:ph type="body" idx="2"/>
          </p:nvPr>
        </p:nvSpPr>
        <p:spPr>
          <a:xfrm>
            <a:off x="5317233" y="1313764"/>
            <a:ext cx="4654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100"/>
              <a:buNone/>
              <a:defRPr sz="1100">
                <a:solidFill>
                  <a:srgbClr val="B5B5B5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42"/>
          <p:cNvSpPr>
            <a:spLocks noGrp="1"/>
          </p:cNvSpPr>
          <p:nvPr>
            <p:ph type="pic" idx="3"/>
          </p:nvPr>
        </p:nvSpPr>
        <p:spPr>
          <a:xfrm>
            <a:off x="0" y="2083702"/>
            <a:ext cx="12192000" cy="477429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Slide">
  <p:cSld name="10_Title Slid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3"/>
          <p:cNvSpPr>
            <a:spLocks noGrp="1"/>
          </p:cNvSpPr>
          <p:nvPr>
            <p:ph type="pic" idx="2"/>
          </p:nvPr>
        </p:nvSpPr>
        <p:spPr>
          <a:xfrm>
            <a:off x="1784975" y="2083702"/>
            <a:ext cx="1658318" cy="1658318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61" name="Google Shape;61;p43"/>
          <p:cNvSpPr>
            <a:spLocks noGrp="1"/>
          </p:cNvSpPr>
          <p:nvPr>
            <p:ph type="pic" idx="3"/>
          </p:nvPr>
        </p:nvSpPr>
        <p:spPr>
          <a:xfrm>
            <a:off x="4106219" y="2083702"/>
            <a:ext cx="1658318" cy="1658318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62" name="Google Shape;62;p43"/>
          <p:cNvSpPr>
            <a:spLocks noGrp="1"/>
          </p:cNvSpPr>
          <p:nvPr>
            <p:ph type="pic" idx="4"/>
          </p:nvPr>
        </p:nvSpPr>
        <p:spPr>
          <a:xfrm>
            <a:off x="6432884" y="2083702"/>
            <a:ext cx="1658318" cy="1658318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63" name="Google Shape;63;p43"/>
          <p:cNvSpPr>
            <a:spLocks noGrp="1"/>
          </p:cNvSpPr>
          <p:nvPr>
            <p:ph type="pic" idx="5"/>
          </p:nvPr>
        </p:nvSpPr>
        <p:spPr>
          <a:xfrm>
            <a:off x="8743286" y="2083702"/>
            <a:ext cx="1658318" cy="1658318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64" name="Google Shape;64;p43"/>
          <p:cNvSpPr txBox="1">
            <a:spLocks noGrp="1"/>
          </p:cNvSpPr>
          <p:nvPr>
            <p:ph type="body" idx="1"/>
          </p:nvPr>
        </p:nvSpPr>
        <p:spPr>
          <a:xfrm>
            <a:off x="4593333" y="543826"/>
            <a:ext cx="4654550" cy="7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43"/>
          <p:cNvSpPr txBox="1">
            <a:spLocks noGrp="1"/>
          </p:cNvSpPr>
          <p:nvPr>
            <p:ph type="body" idx="6"/>
          </p:nvPr>
        </p:nvSpPr>
        <p:spPr>
          <a:xfrm>
            <a:off x="4593333" y="1313764"/>
            <a:ext cx="4654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100"/>
              <a:buNone/>
              <a:defRPr sz="1100">
                <a:solidFill>
                  <a:srgbClr val="B5B5B5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Slide">
  <p:cSld name="12_Title Slid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4"/>
          <p:cNvSpPr txBox="1">
            <a:spLocks noGrp="1"/>
          </p:cNvSpPr>
          <p:nvPr>
            <p:ph type="body" idx="1"/>
          </p:nvPr>
        </p:nvSpPr>
        <p:spPr>
          <a:xfrm>
            <a:off x="5152133" y="543826"/>
            <a:ext cx="4654550" cy="7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44"/>
          <p:cNvSpPr txBox="1">
            <a:spLocks noGrp="1"/>
          </p:cNvSpPr>
          <p:nvPr>
            <p:ph type="body" idx="2"/>
          </p:nvPr>
        </p:nvSpPr>
        <p:spPr>
          <a:xfrm>
            <a:off x="5152133" y="1313764"/>
            <a:ext cx="4654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100"/>
              <a:buNone/>
              <a:defRPr sz="1100">
                <a:solidFill>
                  <a:srgbClr val="B5B5B5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44"/>
          <p:cNvSpPr>
            <a:spLocks noGrp="1"/>
          </p:cNvSpPr>
          <p:nvPr>
            <p:ph type="pic" idx="3"/>
          </p:nvPr>
        </p:nvSpPr>
        <p:spPr>
          <a:xfrm>
            <a:off x="1112174" y="2517779"/>
            <a:ext cx="2075688" cy="20756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0" name="Google Shape;70;p44"/>
          <p:cNvSpPr>
            <a:spLocks noGrp="1"/>
          </p:cNvSpPr>
          <p:nvPr>
            <p:ph type="pic" idx="4"/>
          </p:nvPr>
        </p:nvSpPr>
        <p:spPr>
          <a:xfrm>
            <a:off x="6335480" y="2517779"/>
            <a:ext cx="2075688" cy="20756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Slide">
  <p:cSld name="13_Title Slid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5"/>
          <p:cNvSpPr>
            <a:spLocks noGrp="1"/>
          </p:cNvSpPr>
          <p:nvPr>
            <p:ph type="pic" idx="2"/>
          </p:nvPr>
        </p:nvSpPr>
        <p:spPr>
          <a:xfrm>
            <a:off x="0" y="0"/>
            <a:ext cx="4762500" cy="5003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3" name="Google Shape;73;p45"/>
          <p:cNvSpPr txBox="1">
            <a:spLocks noGrp="1"/>
          </p:cNvSpPr>
          <p:nvPr>
            <p:ph type="body" idx="1"/>
          </p:nvPr>
        </p:nvSpPr>
        <p:spPr>
          <a:xfrm>
            <a:off x="6917433" y="1242326"/>
            <a:ext cx="4654550" cy="7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45"/>
          <p:cNvSpPr txBox="1">
            <a:spLocks noGrp="1"/>
          </p:cNvSpPr>
          <p:nvPr>
            <p:ph type="body" idx="3"/>
          </p:nvPr>
        </p:nvSpPr>
        <p:spPr>
          <a:xfrm>
            <a:off x="6917433" y="2012264"/>
            <a:ext cx="4654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100"/>
              <a:buNone/>
              <a:defRPr sz="1100">
                <a:solidFill>
                  <a:srgbClr val="B5B5B5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Title Slide">
  <p:cSld name="15_Title Slid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6"/>
          <p:cNvSpPr txBox="1">
            <a:spLocks noGrp="1"/>
          </p:cNvSpPr>
          <p:nvPr>
            <p:ph type="body" idx="1"/>
          </p:nvPr>
        </p:nvSpPr>
        <p:spPr>
          <a:xfrm>
            <a:off x="8045988" y="721626"/>
            <a:ext cx="4146012" cy="7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46"/>
          <p:cNvSpPr txBox="1">
            <a:spLocks noGrp="1"/>
          </p:cNvSpPr>
          <p:nvPr>
            <p:ph type="body" idx="2"/>
          </p:nvPr>
        </p:nvSpPr>
        <p:spPr>
          <a:xfrm>
            <a:off x="8045988" y="1491564"/>
            <a:ext cx="4146012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100"/>
              <a:buNone/>
              <a:defRPr sz="1100">
                <a:solidFill>
                  <a:srgbClr val="B5B5B5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46"/>
          <p:cNvSpPr>
            <a:spLocks noGrp="1"/>
          </p:cNvSpPr>
          <p:nvPr>
            <p:ph type="pic" idx="3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9" name="Google Shape;79;p46"/>
          <p:cNvSpPr>
            <a:spLocks noGrp="1"/>
          </p:cNvSpPr>
          <p:nvPr>
            <p:ph type="pic" idx="4"/>
          </p:nvPr>
        </p:nvSpPr>
        <p:spPr>
          <a:xfrm>
            <a:off x="7467600" y="2565851"/>
            <a:ext cx="3454400" cy="3454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Slide">
  <p:cSld name="16_Title Slide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7"/>
          <p:cNvSpPr>
            <a:spLocks noGrp="1"/>
          </p:cNvSpPr>
          <p:nvPr>
            <p:ph type="pic" idx="2"/>
          </p:nvPr>
        </p:nvSpPr>
        <p:spPr>
          <a:xfrm>
            <a:off x="4183012" y="2083703"/>
            <a:ext cx="3825977" cy="382597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2" name="Google Shape;82;p47"/>
          <p:cNvSpPr txBox="1">
            <a:spLocks noGrp="1"/>
          </p:cNvSpPr>
          <p:nvPr>
            <p:ph type="body" idx="1"/>
          </p:nvPr>
        </p:nvSpPr>
        <p:spPr>
          <a:xfrm>
            <a:off x="5060058" y="543826"/>
            <a:ext cx="4654550" cy="7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47"/>
          <p:cNvSpPr txBox="1">
            <a:spLocks noGrp="1"/>
          </p:cNvSpPr>
          <p:nvPr>
            <p:ph type="body" idx="3"/>
          </p:nvPr>
        </p:nvSpPr>
        <p:spPr>
          <a:xfrm>
            <a:off x="5060058" y="1313764"/>
            <a:ext cx="4654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100"/>
              <a:buNone/>
              <a:defRPr sz="1100">
                <a:solidFill>
                  <a:srgbClr val="B5B5B5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Title Slide">
  <p:cSld name="17_Title Slide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8"/>
          <p:cNvSpPr>
            <a:spLocks noGrp="1"/>
          </p:cNvSpPr>
          <p:nvPr>
            <p:ph type="pic" idx="2"/>
          </p:nvPr>
        </p:nvSpPr>
        <p:spPr>
          <a:xfrm>
            <a:off x="952500" y="0"/>
            <a:ext cx="51435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6" name="Google Shape;86;p48"/>
          <p:cNvSpPr txBox="1">
            <a:spLocks noGrp="1"/>
          </p:cNvSpPr>
          <p:nvPr>
            <p:ph type="body" idx="1"/>
          </p:nvPr>
        </p:nvSpPr>
        <p:spPr>
          <a:xfrm>
            <a:off x="8022333" y="1242326"/>
            <a:ext cx="4169667" cy="7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48"/>
          <p:cNvSpPr txBox="1">
            <a:spLocks noGrp="1"/>
          </p:cNvSpPr>
          <p:nvPr>
            <p:ph type="body" idx="3"/>
          </p:nvPr>
        </p:nvSpPr>
        <p:spPr>
          <a:xfrm>
            <a:off x="8022333" y="2012264"/>
            <a:ext cx="4169667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100"/>
              <a:buNone/>
              <a:defRPr sz="1100">
                <a:solidFill>
                  <a:srgbClr val="B5B5B5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Title Slide">
  <p:cSld name="18_Title Slid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9"/>
          <p:cNvSpPr txBox="1">
            <a:spLocks noGrp="1"/>
          </p:cNvSpPr>
          <p:nvPr>
            <p:ph type="body" idx="1"/>
          </p:nvPr>
        </p:nvSpPr>
        <p:spPr>
          <a:xfrm>
            <a:off x="4593333" y="543826"/>
            <a:ext cx="4654550" cy="7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49"/>
          <p:cNvSpPr txBox="1">
            <a:spLocks noGrp="1"/>
          </p:cNvSpPr>
          <p:nvPr>
            <p:ph type="body" idx="2"/>
          </p:nvPr>
        </p:nvSpPr>
        <p:spPr>
          <a:xfrm>
            <a:off x="4593333" y="1313764"/>
            <a:ext cx="4654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100"/>
              <a:buNone/>
              <a:defRPr sz="1100">
                <a:solidFill>
                  <a:srgbClr val="B5B5B5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49"/>
          <p:cNvSpPr>
            <a:spLocks noGrp="1"/>
          </p:cNvSpPr>
          <p:nvPr>
            <p:ph type="pic" idx="3"/>
          </p:nvPr>
        </p:nvSpPr>
        <p:spPr>
          <a:xfrm>
            <a:off x="1695451" y="4124862"/>
            <a:ext cx="1971830" cy="197183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92" name="Google Shape;92;p49"/>
          <p:cNvSpPr>
            <a:spLocks noGrp="1"/>
          </p:cNvSpPr>
          <p:nvPr>
            <p:ph type="pic" idx="4"/>
          </p:nvPr>
        </p:nvSpPr>
        <p:spPr>
          <a:xfrm>
            <a:off x="3971874" y="1925176"/>
            <a:ext cx="1971830" cy="197183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93" name="Google Shape;93;p49"/>
          <p:cNvSpPr>
            <a:spLocks noGrp="1"/>
          </p:cNvSpPr>
          <p:nvPr>
            <p:ph type="pic" idx="5"/>
          </p:nvPr>
        </p:nvSpPr>
        <p:spPr>
          <a:xfrm>
            <a:off x="6248297" y="4124862"/>
            <a:ext cx="1971830" cy="197183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94" name="Google Shape;94;p49"/>
          <p:cNvSpPr>
            <a:spLocks noGrp="1"/>
          </p:cNvSpPr>
          <p:nvPr>
            <p:ph type="pic" idx="6"/>
          </p:nvPr>
        </p:nvSpPr>
        <p:spPr>
          <a:xfrm>
            <a:off x="8524721" y="1925176"/>
            <a:ext cx="1971830" cy="197183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Slide">
  <p:cSld name="19_Title Slide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0"/>
          <p:cNvSpPr txBox="1">
            <a:spLocks noGrp="1"/>
          </p:cNvSpPr>
          <p:nvPr>
            <p:ph type="body" idx="1"/>
          </p:nvPr>
        </p:nvSpPr>
        <p:spPr>
          <a:xfrm>
            <a:off x="4593333" y="543826"/>
            <a:ext cx="4654550" cy="7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50"/>
          <p:cNvSpPr txBox="1">
            <a:spLocks noGrp="1"/>
          </p:cNvSpPr>
          <p:nvPr>
            <p:ph type="body" idx="2"/>
          </p:nvPr>
        </p:nvSpPr>
        <p:spPr>
          <a:xfrm>
            <a:off x="4593333" y="1313764"/>
            <a:ext cx="4654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100"/>
              <a:buNone/>
              <a:defRPr sz="1100">
                <a:solidFill>
                  <a:srgbClr val="B5B5B5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50"/>
          <p:cNvSpPr>
            <a:spLocks noGrp="1"/>
          </p:cNvSpPr>
          <p:nvPr>
            <p:ph type="pic" idx="3"/>
          </p:nvPr>
        </p:nvSpPr>
        <p:spPr>
          <a:xfrm>
            <a:off x="3867912" y="2322576"/>
            <a:ext cx="4453128" cy="633679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3"/>
          <p:cNvSpPr>
            <a:spLocks noGrp="1"/>
          </p:cNvSpPr>
          <p:nvPr>
            <p:ph type="pic" idx="2"/>
          </p:nvPr>
        </p:nvSpPr>
        <p:spPr>
          <a:xfrm>
            <a:off x="0" y="147109"/>
            <a:ext cx="5175448" cy="672897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1" name="Google Shape;21;p33"/>
          <p:cNvSpPr txBox="1">
            <a:spLocks noGrp="1"/>
          </p:cNvSpPr>
          <p:nvPr>
            <p:ph type="body" idx="1"/>
          </p:nvPr>
        </p:nvSpPr>
        <p:spPr>
          <a:xfrm>
            <a:off x="7296150" y="1050925"/>
            <a:ext cx="4133850" cy="7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3"/>
          <p:cNvSpPr txBox="1">
            <a:spLocks noGrp="1"/>
          </p:cNvSpPr>
          <p:nvPr>
            <p:ph type="body" idx="3"/>
          </p:nvPr>
        </p:nvSpPr>
        <p:spPr>
          <a:xfrm>
            <a:off x="7296150" y="1820863"/>
            <a:ext cx="41338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100"/>
              <a:buNone/>
              <a:defRPr sz="1100">
                <a:solidFill>
                  <a:srgbClr val="B5B5B5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Title Slide">
  <p:cSld name="20_Title Slide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1"/>
          <p:cNvSpPr>
            <a:spLocks noGrp="1"/>
          </p:cNvSpPr>
          <p:nvPr>
            <p:ph type="pic" idx="2"/>
          </p:nvPr>
        </p:nvSpPr>
        <p:spPr>
          <a:xfrm>
            <a:off x="6438900" y="0"/>
            <a:ext cx="5753100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01" name="Google Shape;101;p51"/>
          <p:cNvSpPr>
            <a:spLocks noGrp="1"/>
          </p:cNvSpPr>
          <p:nvPr>
            <p:ph type="pic" idx="3"/>
          </p:nvPr>
        </p:nvSpPr>
        <p:spPr>
          <a:xfrm>
            <a:off x="8553450" y="590550"/>
            <a:ext cx="2609850" cy="5657850"/>
          </a:xfrm>
          <a:prstGeom prst="roundRect">
            <a:avLst>
              <a:gd name="adj" fmla="val 9733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02" name="Google Shape;102;p51"/>
          <p:cNvSpPr txBox="1">
            <a:spLocks noGrp="1"/>
          </p:cNvSpPr>
          <p:nvPr>
            <p:ph type="body" idx="1"/>
          </p:nvPr>
        </p:nvSpPr>
        <p:spPr>
          <a:xfrm>
            <a:off x="1926333" y="1242326"/>
            <a:ext cx="4169667" cy="7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51"/>
          <p:cNvSpPr txBox="1">
            <a:spLocks noGrp="1"/>
          </p:cNvSpPr>
          <p:nvPr>
            <p:ph type="body" idx="4"/>
          </p:nvPr>
        </p:nvSpPr>
        <p:spPr>
          <a:xfrm>
            <a:off x="1926333" y="2012264"/>
            <a:ext cx="4169667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100"/>
              <a:buNone/>
              <a:defRPr sz="1100">
                <a:solidFill>
                  <a:srgbClr val="B5B5B5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Title Slide">
  <p:cSld name="21_Title Slid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2"/>
          <p:cNvSpPr txBox="1">
            <a:spLocks noGrp="1"/>
          </p:cNvSpPr>
          <p:nvPr>
            <p:ph type="body" idx="1"/>
          </p:nvPr>
        </p:nvSpPr>
        <p:spPr>
          <a:xfrm>
            <a:off x="8022333" y="1242326"/>
            <a:ext cx="4169667" cy="7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52"/>
          <p:cNvSpPr txBox="1">
            <a:spLocks noGrp="1"/>
          </p:cNvSpPr>
          <p:nvPr>
            <p:ph type="body" idx="2"/>
          </p:nvPr>
        </p:nvSpPr>
        <p:spPr>
          <a:xfrm>
            <a:off x="8022333" y="2012264"/>
            <a:ext cx="4169667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100"/>
              <a:buNone/>
              <a:defRPr sz="1100">
                <a:solidFill>
                  <a:srgbClr val="B5B5B5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3"/>
          <p:cNvSpPr>
            <a:spLocks noGrp="1"/>
          </p:cNvSpPr>
          <p:nvPr>
            <p:ph type="pic" idx="2"/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Title Slide">
  <p:cSld name="24_Title Slide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4"/>
          <p:cNvSpPr txBox="1">
            <a:spLocks noGrp="1"/>
          </p:cNvSpPr>
          <p:nvPr>
            <p:ph type="body" idx="1"/>
          </p:nvPr>
        </p:nvSpPr>
        <p:spPr>
          <a:xfrm>
            <a:off x="5014248" y="543826"/>
            <a:ext cx="4654550" cy="7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54"/>
          <p:cNvSpPr txBox="1">
            <a:spLocks noGrp="1"/>
          </p:cNvSpPr>
          <p:nvPr>
            <p:ph type="body" idx="2"/>
          </p:nvPr>
        </p:nvSpPr>
        <p:spPr>
          <a:xfrm>
            <a:off x="5014248" y="1313764"/>
            <a:ext cx="4654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100"/>
              <a:buNone/>
              <a:defRPr sz="1100">
                <a:solidFill>
                  <a:srgbClr val="B5B5B5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54"/>
          <p:cNvSpPr>
            <a:spLocks noGrp="1"/>
          </p:cNvSpPr>
          <p:nvPr>
            <p:ph type="pic" idx="3"/>
          </p:nvPr>
        </p:nvSpPr>
        <p:spPr>
          <a:xfrm>
            <a:off x="4556815" y="1770744"/>
            <a:ext cx="3078370" cy="196595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Title Slide">
  <p:cSld name="23_Title Slide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5"/>
          <p:cNvSpPr txBox="1">
            <a:spLocks noGrp="1"/>
          </p:cNvSpPr>
          <p:nvPr>
            <p:ph type="body" idx="1"/>
          </p:nvPr>
        </p:nvSpPr>
        <p:spPr>
          <a:xfrm>
            <a:off x="4593333" y="543826"/>
            <a:ext cx="4654550" cy="7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55"/>
          <p:cNvSpPr txBox="1">
            <a:spLocks noGrp="1"/>
          </p:cNvSpPr>
          <p:nvPr>
            <p:ph type="body" idx="2"/>
          </p:nvPr>
        </p:nvSpPr>
        <p:spPr>
          <a:xfrm>
            <a:off x="4593333" y="1313764"/>
            <a:ext cx="4654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100"/>
              <a:buNone/>
              <a:defRPr sz="1100">
                <a:solidFill>
                  <a:srgbClr val="B5B5B5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55"/>
          <p:cNvSpPr>
            <a:spLocks noGrp="1"/>
          </p:cNvSpPr>
          <p:nvPr>
            <p:ph type="pic" idx="3"/>
          </p:nvPr>
        </p:nvSpPr>
        <p:spPr>
          <a:xfrm>
            <a:off x="5534025" y="2104456"/>
            <a:ext cx="1123950" cy="112395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Title Slide">
  <p:cSld name="22_Title Slide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6"/>
          <p:cNvSpPr>
            <a:spLocks noGrp="1"/>
          </p:cNvSpPr>
          <p:nvPr>
            <p:ph type="pic" idx="2"/>
          </p:nvPr>
        </p:nvSpPr>
        <p:spPr>
          <a:xfrm>
            <a:off x="0" y="1588"/>
            <a:ext cx="12191999" cy="685641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19" name="Google Shape;119;p56"/>
          <p:cNvSpPr txBox="1">
            <a:spLocks noGrp="1"/>
          </p:cNvSpPr>
          <p:nvPr>
            <p:ph type="body" idx="1"/>
          </p:nvPr>
        </p:nvSpPr>
        <p:spPr>
          <a:xfrm>
            <a:off x="5215633" y="2194826"/>
            <a:ext cx="4654550" cy="7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56"/>
          <p:cNvSpPr txBox="1">
            <a:spLocks noGrp="1"/>
          </p:cNvSpPr>
          <p:nvPr>
            <p:ph type="body" idx="3"/>
          </p:nvPr>
        </p:nvSpPr>
        <p:spPr>
          <a:xfrm>
            <a:off x="5215633" y="2964764"/>
            <a:ext cx="4654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100"/>
              <a:buNone/>
              <a:defRPr sz="1100">
                <a:solidFill>
                  <a:srgbClr val="B5B5B5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4"/>
          <p:cNvSpPr>
            <a:spLocks noGrp="1"/>
          </p:cNvSpPr>
          <p:nvPr>
            <p:ph type="pic" idx="2"/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5" name="Google Shape;25;p34"/>
          <p:cNvSpPr txBox="1">
            <a:spLocks noGrp="1"/>
          </p:cNvSpPr>
          <p:nvPr>
            <p:ph type="body" idx="1"/>
          </p:nvPr>
        </p:nvSpPr>
        <p:spPr>
          <a:xfrm>
            <a:off x="4593333" y="1166126"/>
            <a:ext cx="4654550" cy="7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4400"/>
              <a:buNone/>
              <a:defRPr sz="44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4"/>
          <p:cNvSpPr txBox="1">
            <a:spLocks noGrp="1"/>
          </p:cNvSpPr>
          <p:nvPr>
            <p:ph type="body" idx="3"/>
          </p:nvPr>
        </p:nvSpPr>
        <p:spPr>
          <a:xfrm>
            <a:off x="4593333" y="1936064"/>
            <a:ext cx="4654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Slide">
  <p:cSld name="4_Title 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5"/>
          <p:cNvSpPr>
            <a:spLocks noGrp="1"/>
          </p:cNvSpPr>
          <p:nvPr>
            <p:ph type="pic" idx="2"/>
          </p:nvPr>
        </p:nvSpPr>
        <p:spPr>
          <a:xfrm>
            <a:off x="1152525" y="2163763"/>
            <a:ext cx="9886950" cy="236061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9" name="Google Shape;29;p35"/>
          <p:cNvSpPr txBox="1">
            <a:spLocks noGrp="1"/>
          </p:cNvSpPr>
          <p:nvPr>
            <p:ph type="body" idx="1"/>
          </p:nvPr>
        </p:nvSpPr>
        <p:spPr>
          <a:xfrm>
            <a:off x="2242980" y="543826"/>
            <a:ext cx="4654550" cy="7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35"/>
          <p:cNvSpPr txBox="1">
            <a:spLocks noGrp="1"/>
          </p:cNvSpPr>
          <p:nvPr>
            <p:ph type="body" idx="3"/>
          </p:nvPr>
        </p:nvSpPr>
        <p:spPr>
          <a:xfrm>
            <a:off x="2242980" y="1313764"/>
            <a:ext cx="4654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100"/>
              <a:buNone/>
              <a:defRPr sz="1100">
                <a:solidFill>
                  <a:srgbClr val="B5B5B5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6"/>
          <p:cNvSpPr>
            <a:spLocks noGrp="1"/>
          </p:cNvSpPr>
          <p:nvPr>
            <p:ph type="pic" idx="2"/>
          </p:nvPr>
        </p:nvSpPr>
        <p:spPr>
          <a:xfrm>
            <a:off x="1245509" y="1021118"/>
            <a:ext cx="4343364" cy="448901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3" name="Google Shape;33;p36"/>
          <p:cNvSpPr txBox="1">
            <a:spLocks noGrp="1"/>
          </p:cNvSpPr>
          <p:nvPr>
            <p:ph type="body" idx="1"/>
          </p:nvPr>
        </p:nvSpPr>
        <p:spPr>
          <a:xfrm>
            <a:off x="6433980" y="1021118"/>
            <a:ext cx="4654550" cy="7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36"/>
          <p:cNvSpPr txBox="1">
            <a:spLocks noGrp="1"/>
          </p:cNvSpPr>
          <p:nvPr>
            <p:ph type="body" idx="3"/>
          </p:nvPr>
        </p:nvSpPr>
        <p:spPr>
          <a:xfrm>
            <a:off x="6433980" y="1791056"/>
            <a:ext cx="4654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100"/>
              <a:buNone/>
              <a:defRPr sz="1100">
                <a:solidFill>
                  <a:srgbClr val="B5B5B5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>
  <p:cSld name="6_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7"/>
          <p:cNvSpPr txBox="1">
            <a:spLocks noGrp="1"/>
          </p:cNvSpPr>
          <p:nvPr>
            <p:ph type="body" idx="1"/>
          </p:nvPr>
        </p:nvSpPr>
        <p:spPr>
          <a:xfrm>
            <a:off x="4593333" y="543826"/>
            <a:ext cx="4654550" cy="7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7"/>
          <p:cNvSpPr txBox="1">
            <a:spLocks noGrp="1"/>
          </p:cNvSpPr>
          <p:nvPr>
            <p:ph type="body" idx="2"/>
          </p:nvPr>
        </p:nvSpPr>
        <p:spPr>
          <a:xfrm>
            <a:off x="4593333" y="1313764"/>
            <a:ext cx="4654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100"/>
              <a:buNone/>
              <a:defRPr sz="1100">
                <a:solidFill>
                  <a:srgbClr val="B5B5B5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37"/>
          <p:cNvSpPr>
            <a:spLocks noGrp="1"/>
          </p:cNvSpPr>
          <p:nvPr>
            <p:ph type="pic" idx="3"/>
          </p:nvPr>
        </p:nvSpPr>
        <p:spPr>
          <a:xfrm>
            <a:off x="1228726" y="3364001"/>
            <a:ext cx="3718586" cy="15478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9" name="Google Shape;39;p37"/>
          <p:cNvSpPr>
            <a:spLocks noGrp="1"/>
          </p:cNvSpPr>
          <p:nvPr>
            <p:ph type="pic" idx="4"/>
          </p:nvPr>
        </p:nvSpPr>
        <p:spPr>
          <a:xfrm>
            <a:off x="7244689" y="4970989"/>
            <a:ext cx="3718586" cy="15478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Slide">
  <p:cSld name="7_Title Slid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>
            <a:spLocks noGrp="1"/>
          </p:cNvSpPr>
          <p:nvPr>
            <p:ph type="pic" idx="2"/>
          </p:nvPr>
        </p:nvSpPr>
        <p:spPr>
          <a:xfrm>
            <a:off x="1228726" y="334810"/>
            <a:ext cx="3718586" cy="15478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42" name="Google Shape;42;p38"/>
          <p:cNvSpPr>
            <a:spLocks noGrp="1"/>
          </p:cNvSpPr>
          <p:nvPr>
            <p:ph type="pic" idx="3"/>
          </p:nvPr>
        </p:nvSpPr>
        <p:spPr>
          <a:xfrm>
            <a:off x="7244689" y="1941798"/>
            <a:ext cx="3718586" cy="15478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43" name="Google Shape;43;p38"/>
          <p:cNvSpPr>
            <a:spLocks noGrp="1"/>
          </p:cNvSpPr>
          <p:nvPr>
            <p:ph type="pic" idx="4"/>
          </p:nvPr>
        </p:nvSpPr>
        <p:spPr>
          <a:xfrm>
            <a:off x="1228726" y="3624578"/>
            <a:ext cx="3718586" cy="15478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">
  <p:cSld name="8_Title Slide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9"/>
          <p:cNvSpPr>
            <a:spLocks noGrp="1"/>
          </p:cNvSpPr>
          <p:nvPr>
            <p:ph type="pic" idx="2"/>
          </p:nvPr>
        </p:nvSpPr>
        <p:spPr>
          <a:xfrm>
            <a:off x="1" y="1755917"/>
            <a:ext cx="12192000" cy="319979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46" name="Google Shape;46;p39"/>
          <p:cNvSpPr txBox="1">
            <a:spLocks noGrp="1"/>
          </p:cNvSpPr>
          <p:nvPr>
            <p:ph type="body" idx="1"/>
          </p:nvPr>
        </p:nvSpPr>
        <p:spPr>
          <a:xfrm>
            <a:off x="4593333" y="543826"/>
            <a:ext cx="4654550" cy="7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39"/>
          <p:cNvSpPr txBox="1">
            <a:spLocks noGrp="1"/>
          </p:cNvSpPr>
          <p:nvPr>
            <p:ph type="body" idx="3"/>
          </p:nvPr>
        </p:nvSpPr>
        <p:spPr>
          <a:xfrm>
            <a:off x="4593333" y="1313764"/>
            <a:ext cx="4654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100"/>
              <a:buNone/>
              <a:defRPr sz="1100">
                <a:solidFill>
                  <a:srgbClr val="B5B5B5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Slide">
  <p:cSld name="11_Title Slide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0"/>
          <p:cNvSpPr txBox="1">
            <a:spLocks noGrp="1"/>
          </p:cNvSpPr>
          <p:nvPr>
            <p:ph type="body" idx="1"/>
          </p:nvPr>
        </p:nvSpPr>
        <p:spPr>
          <a:xfrm>
            <a:off x="4593333" y="543826"/>
            <a:ext cx="4654550" cy="7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40"/>
          <p:cNvSpPr txBox="1">
            <a:spLocks noGrp="1"/>
          </p:cNvSpPr>
          <p:nvPr>
            <p:ph type="body" idx="2"/>
          </p:nvPr>
        </p:nvSpPr>
        <p:spPr>
          <a:xfrm>
            <a:off x="4593333" y="1313764"/>
            <a:ext cx="4654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100"/>
              <a:buNone/>
              <a:defRPr sz="1100">
                <a:solidFill>
                  <a:srgbClr val="B5B5B5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arlow Semi Condensed"/>
              <a:buNone/>
              <a:defRPr sz="4400" b="0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2" name="Google Shape;12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3" name="Google Shape;13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4" name="Google Shape;14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uli"/>
                <a:ea typeface="Muli"/>
                <a:cs typeface="Muli"/>
                <a:sym typeface="Mul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uli"/>
                <a:ea typeface="Muli"/>
                <a:cs typeface="Muli"/>
                <a:sym typeface="Mul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uli"/>
                <a:ea typeface="Muli"/>
                <a:cs typeface="Muli"/>
                <a:sym typeface="Mul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uli"/>
                <a:ea typeface="Muli"/>
                <a:cs typeface="Muli"/>
                <a:sym typeface="Mul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uli"/>
                <a:ea typeface="Muli"/>
                <a:cs typeface="Muli"/>
                <a:sym typeface="Mul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uli"/>
                <a:ea typeface="Muli"/>
                <a:cs typeface="Muli"/>
                <a:sym typeface="Mul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uli"/>
                <a:ea typeface="Muli"/>
                <a:cs typeface="Muli"/>
                <a:sym typeface="Mul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uli"/>
                <a:ea typeface="Muli"/>
                <a:cs typeface="Muli"/>
                <a:sym typeface="Mul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transition spd="slow">
    <p:wip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"/>
          <p:cNvGrpSpPr/>
          <p:nvPr/>
        </p:nvGrpSpPr>
        <p:grpSpPr>
          <a:xfrm>
            <a:off x="3323442" y="522287"/>
            <a:ext cx="3888121" cy="3649276"/>
            <a:chOff x="7380956" y="2613652"/>
            <a:chExt cx="4264026" cy="4002088"/>
          </a:xfrm>
        </p:grpSpPr>
        <p:sp>
          <p:nvSpPr>
            <p:cNvPr id="127" name="Google Shape;127;p1"/>
            <p:cNvSpPr/>
            <p:nvPr/>
          </p:nvSpPr>
          <p:spPr>
            <a:xfrm>
              <a:off x="8022306" y="3754271"/>
              <a:ext cx="1651000" cy="1647825"/>
            </a:xfrm>
            <a:custGeom>
              <a:avLst/>
              <a:gdLst/>
              <a:ahLst/>
              <a:cxnLst/>
              <a:rect l="l" t="t" r="r" b="b"/>
              <a:pathLst>
                <a:path w="1040" h="1038" extrusionOk="0">
                  <a:moveTo>
                    <a:pt x="715" y="0"/>
                  </a:moveTo>
                  <a:lnTo>
                    <a:pt x="325" y="0"/>
                  </a:lnTo>
                  <a:lnTo>
                    <a:pt x="325" y="324"/>
                  </a:lnTo>
                  <a:lnTo>
                    <a:pt x="0" y="324"/>
                  </a:lnTo>
                  <a:lnTo>
                    <a:pt x="0" y="715"/>
                  </a:lnTo>
                  <a:lnTo>
                    <a:pt x="325" y="715"/>
                  </a:lnTo>
                  <a:lnTo>
                    <a:pt x="325" y="1038"/>
                  </a:lnTo>
                  <a:lnTo>
                    <a:pt x="715" y="1038"/>
                  </a:lnTo>
                  <a:lnTo>
                    <a:pt x="715" y="715"/>
                  </a:lnTo>
                  <a:lnTo>
                    <a:pt x="1040" y="715"/>
                  </a:lnTo>
                  <a:lnTo>
                    <a:pt x="1040" y="324"/>
                  </a:lnTo>
                  <a:lnTo>
                    <a:pt x="715" y="324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chemeClr val="dk1">
                <a:alpha val="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10390857" y="4423029"/>
              <a:ext cx="1136650" cy="1136650"/>
            </a:xfrm>
            <a:custGeom>
              <a:avLst/>
              <a:gdLst/>
              <a:ahLst/>
              <a:cxnLst/>
              <a:rect l="l" t="t" r="r" b="b"/>
              <a:pathLst>
                <a:path w="716" h="716" extrusionOk="0">
                  <a:moveTo>
                    <a:pt x="493" y="0"/>
                  </a:moveTo>
                  <a:lnTo>
                    <a:pt x="223" y="0"/>
                  </a:lnTo>
                  <a:lnTo>
                    <a:pt x="223" y="225"/>
                  </a:lnTo>
                  <a:lnTo>
                    <a:pt x="0" y="225"/>
                  </a:lnTo>
                  <a:lnTo>
                    <a:pt x="0" y="493"/>
                  </a:lnTo>
                  <a:lnTo>
                    <a:pt x="223" y="493"/>
                  </a:lnTo>
                  <a:lnTo>
                    <a:pt x="223" y="716"/>
                  </a:lnTo>
                  <a:lnTo>
                    <a:pt x="493" y="716"/>
                  </a:lnTo>
                  <a:lnTo>
                    <a:pt x="493" y="493"/>
                  </a:lnTo>
                  <a:lnTo>
                    <a:pt x="716" y="493"/>
                  </a:lnTo>
                  <a:lnTo>
                    <a:pt x="716" y="225"/>
                  </a:lnTo>
                  <a:lnTo>
                    <a:pt x="493" y="22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>
                <a:alpha val="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9578056" y="5483058"/>
              <a:ext cx="812800" cy="811213"/>
            </a:xfrm>
            <a:custGeom>
              <a:avLst/>
              <a:gdLst/>
              <a:ahLst/>
              <a:cxnLst/>
              <a:rect l="l" t="t" r="r" b="b"/>
              <a:pathLst>
                <a:path w="512" h="511" extrusionOk="0">
                  <a:moveTo>
                    <a:pt x="352" y="0"/>
                  </a:moveTo>
                  <a:lnTo>
                    <a:pt x="159" y="0"/>
                  </a:lnTo>
                  <a:lnTo>
                    <a:pt x="159" y="160"/>
                  </a:lnTo>
                  <a:lnTo>
                    <a:pt x="0" y="160"/>
                  </a:lnTo>
                  <a:lnTo>
                    <a:pt x="0" y="352"/>
                  </a:lnTo>
                  <a:lnTo>
                    <a:pt x="159" y="352"/>
                  </a:lnTo>
                  <a:lnTo>
                    <a:pt x="159" y="511"/>
                  </a:lnTo>
                  <a:lnTo>
                    <a:pt x="352" y="511"/>
                  </a:lnTo>
                  <a:lnTo>
                    <a:pt x="352" y="352"/>
                  </a:lnTo>
                  <a:lnTo>
                    <a:pt x="512" y="352"/>
                  </a:lnTo>
                  <a:lnTo>
                    <a:pt x="512" y="160"/>
                  </a:lnTo>
                  <a:lnTo>
                    <a:pt x="352" y="160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1">
                <a:alpha val="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8101298" y="5888665"/>
              <a:ext cx="725488" cy="727075"/>
            </a:xfrm>
            <a:custGeom>
              <a:avLst/>
              <a:gdLst/>
              <a:ahLst/>
              <a:cxnLst/>
              <a:rect l="l" t="t" r="r" b="b"/>
              <a:pathLst>
                <a:path w="457" h="458" extrusionOk="0">
                  <a:moveTo>
                    <a:pt x="314" y="0"/>
                  </a:moveTo>
                  <a:lnTo>
                    <a:pt x="142" y="0"/>
                  </a:lnTo>
                  <a:lnTo>
                    <a:pt x="142" y="143"/>
                  </a:lnTo>
                  <a:lnTo>
                    <a:pt x="0" y="143"/>
                  </a:lnTo>
                  <a:lnTo>
                    <a:pt x="0" y="316"/>
                  </a:lnTo>
                  <a:lnTo>
                    <a:pt x="142" y="316"/>
                  </a:lnTo>
                  <a:lnTo>
                    <a:pt x="142" y="458"/>
                  </a:lnTo>
                  <a:lnTo>
                    <a:pt x="314" y="458"/>
                  </a:lnTo>
                  <a:lnTo>
                    <a:pt x="314" y="316"/>
                  </a:lnTo>
                  <a:lnTo>
                    <a:pt x="457" y="316"/>
                  </a:lnTo>
                  <a:lnTo>
                    <a:pt x="457" y="143"/>
                  </a:lnTo>
                  <a:lnTo>
                    <a:pt x="314" y="143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1">
                <a:alpha val="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11078244" y="2681121"/>
              <a:ext cx="566738" cy="563563"/>
            </a:xfrm>
            <a:custGeom>
              <a:avLst/>
              <a:gdLst/>
              <a:ahLst/>
              <a:cxnLst/>
              <a:rect l="l" t="t" r="r" b="b"/>
              <a:pathLst>
                <a:path w="357" h="355" extrusionOk="0">
                  <a:moveTo>
                    <a:pt x="246" y="0"/>
                  </a:moveTo>
                  <a:lnTo>
                    <a:pt x="111" y="0"/>
                  </a:lnTo>
                  <a:lnTo>
                    <a:pt x="111" y="111"/>
                  </a:lnTo>
                  <a:lnTo>
                    <a:pt x="0" y="111"/>
                  </a:lnTo>
                  <a:lnTo>
                    <a:pt x="0" y="243"/>
                  </a:lnTo>
                  <a:lnTo>
                    <a:pt x="111" y="243"/>
                  </a:lnTo>
                  <a:lnTo>
                    <a:pt x="111" y="355"/>
                  </a:lnTo>
                  <a:lnTo>
                    <a:pt x="246" y="355"/>
                  </a:lnTo>
                  <a:lnTo>
                    <a:pt x="246" y="243"/>
                  </a:lnTo>
                  <a:lnTo>
                    <a:pt x="357" y="243"/>
                  </a:lnTo>
                  <a:lnTo>
                    <a:pt x="357" y="111"/>
                  </a:lnTo>
                  <a:lnTo>
                    <a:pt x="246" y="111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chemeClr val="dk1">
                <a:alpha val="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10009288" y="3444869"/>
              <a:ext cx="565150" cy="565150"/>
            </a:xfrm>
            <a:custGeom>
              <a:avLst/>
              <a:gdLst/>
              <a:ahLst/>
              <a:cxnLst/>
              <a:rect l="l" t="t" r="r" b="b"/>
              <a:pathLst>
                <a:path w="356" h="356" extrusionOk="0">
                  <a:moveTo>
                    <a:pt x="244" y="0"/>
                  </a:moveTo>
                  <a:lnTo>
                    <a:pt x="110" y="0"/>
                  </a:lnTo>
                  <a:lnTo>
                    <a:pt x="110" y="112"/>
                  </a:lnTo>
                  <a:lnTo>
                    <a:pt x="0" y="112"/>
                  </a:lnTo>
                  <a:lnTo>
                    <a:pt x="0" y="244"/>
                  </a:lnTo>
                  <a:lnTo>
                    <a:pt x="110" y="244"/>
                  </a:lnTo>
                  <a:lnTo>
                    <a:pt x="110" y="356"/>
                  </a:lnTo>
                  <a:lnTo>
                    <a:pt x="244" y="356"/>
                  </a:lnTo>
                  <a:lnTo>
                    <a:pt x="244" y="244"/>
                  </a:lnTo>
                  <a:lnTo>
                    <a:pt x="356" y="244"/>
                  </a:lnTo>
                  <a:lnTo>
                    <a:pt x="356" y="112"/>
                  </a:lnTo>
                  <a:lnTo>
                    <a:pt x="244" y="112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dk1">
                <a:alpha val="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10878219" y="6000584"/>
              <a:ext cx="344488" cy="346075"/>
            </a:xfrm>
            <a:custGeom>
              <a:avLst/>
              <a:gdLst/>
              <a:ahLst/>
              <a:cxnLst/>
              <a:rect l="l" t="t" r="r" b="b"/>
              <a:pathLst>
                <a:path w="217" h="218" extrusionOk="0">
                  <a:moveTo>
                    <a:pt x="150" y="0"/>
                  </a:moveTo>
                  <a:lnTo>
                    <a:pt x="67" y="0"/>
                  </a:lnTo>
                  <a:lnTo>
                    <a:pt x="67" y="69"/>
                  </a:lnTo>
                  <a:lnTo>
                    <a:pt x="0" y="69"/>
                  </a:lnTo>
                  <a:lnTo>
                    <a:pt x="0" y="149"/>
                  </a:lnTo>
                  <a:lnTo>
                    <a:pt x="67" y="149"/>
                  </a:lnTo>
                  <a:lnTo>
                    <a:pt x="67" y="218"/>
                  </a:lnTo>
                  <a:lnTo>
                    <a:pt x="150" y="218"/>
                  </a:lnTo>
                  <a:lnTo>
                    <a:pt x="150" y="149"/>
                  </a:lnTo>
                  <a:lnTo>
                    <a:pt x="217" y="149"/>
                  </a:lnTo>
                  <a:lnTo>
                    <a:pt x="217" y="69"/>
                  </a:lnTo>
                  <a:lnTo>
                    <a:pt x="150" y="69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>
                <a:alpha val="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7380956" y="6011696"/>
              <a:ext cx="368300" cy="368300"/>
            </a:xfrm>
            <a:custGeom>
              <a:avLst/>
              <a:gdLst/>
              <a:ahLst/>
              <a:cxnLst/>
              <a:rect l="l" t="t" r="r" b="b"/>
              <a:pathLst>
                <a:path w="232" h="232" extrusionOk="0">
                  <a:moveTo>
                    <a:pt x="160" y="0"/>
                  </a:moveTo>
                  <a:lnTo>
                    <a:pt x="73" y="0"/>
                  </a:lnTo>
                  <a:lnTo>
                    <a:pt x="73" y="72"/>
                  </a:lnTo>
                  <a:lnTo>
                    <a:pt x="0" y="72"/>
                  </a:lnTo>
                  <a:lnTo>
                    <a:pt x="0" y="160"/>
                  </a:lnTo>
                  <a:lnTo>
                    <a:pt x="73" y="160"/>
                  </a:lnTo>
                  <a:lnTo>
                    <a:pt x="73" y="232"/>
                  </a:lnTo>
                  <a:lnTo>
                    <a:pt x="160" y="232"/>
                  </a:lnTo>
                  <a:lnTo>
                    <a:pt x="160" y="160"/>
                  </a:lnTo>
                  <a:lnTo>
                    <a:pt x="232" y="160"/>
                  </a:lnTo>
                  <a:lnTo>
                    <a:pt x="232" y="72"/>
                  </a:lnTo>
                  <a:lnTo>
                    <a:pt x="160" y="72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chemeClr val="dk1">
                <a:alpha val="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8989443" y="2613652"/>
              <a:ext cx="698500" cy="698500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>
                <a:alpha val="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137" name="Google Shape;137;p1"/>
          <p:cNvSpPr/>
          <p:nvPr/>
        </p:nvSpPr>
        <p:spPr>
          <a:xfrm>
            <a:off x="6377960" y="1588"/>
            <a:ext cx="5814040" cy="6857894"/>
          </a:xfrm>
          <a:custGeom>
            <a:avLst/>
            <a:gdLst/>
            <a:ahLst/>
            <a:cxnLst/>
            <a:rect l="l" t="t" r="r" b="b"/>
            <a:pathLst>
              <a:path w="2299" h="2712" extrusionOk="0">
                <a:moveTo>
                  <a:pt x="2299" y="0"/>
                </a:moveTo>
                <a:cubicBezTo>
                  <a:pt x="731" y="0"/>
                  <a:pt x="731" y="0"/>
                  <a:pt x="731" y="0"/>
                </a:cubicBezTo>
                <a:cubicBezTo>
                  <a:pt x="161" y="360"/>
                  <a:pt x="161" y="360"/>
                  <a:pt x="161" y="360"/>
                </a:cubicBezTo>
                <a:cubicBezTo>
                  <a:pt x="37" y="438"/>
                  <a:pt x="0" y="602"/>
                  <a:pt x="78" y="726"/>
                </a:cubicBezTo>
                <a:cubicBezTo>
                  <a:pt x="1333" y="2712"/>
                  <a:pt x="1333" y="2712"/>
                  <a:pt x="1333" y="2712"/>
                </a:cubicBezTo>
                <a:cubicBezTo>
                  <a:pt x="2299" y="2712"/>
                  <a:pt x="2299" y="2712"/>
                  <a:pt x="2299" y="2712"/>
                </a:cubicBezTo>
                <a:lnTo>
                  <a:pt x="2299" y="0"/>
                </a:lnTo>
                <a:close/>
              </a:path>
            </a:pathLst>
          </a:custGeom>
          <a:gradFill>
            <a:gsLst>
              <a:gs pos="0">
                <a:srgbClr val="66CAC5">
                  <a:alpha val="0"/>
                </a:srgbClr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8" name="Google Shape;138;p1"/>
          <p:cNvSpPr/>
          <p:nvPr/>
        </p:nvSpPr>
        <p:spPr>
          <a:xfrm>
            <a:off x="6209229" y="6947"/>
            <a:ext cx="5961063" cy="6857894"/>
          </a:xfrm>
          <a:custGeom>
            <a:avLst/>
            <a:gdLst/>
            <a:ahLst/>
            <a:cxnLst/>
            <a:rect l="l" t="t" r="r" b="b"/>
            <a:pathLst>
              <a:path w="2357" h="2712" extrusionOk="0">
                <a:moveTo>
                  <a:pt x="2357" y="0"/>
                </a:moveTo>
                <a:cubicBezTo>
                  <a:pt x="644" y="0"/>
                  <a:pt x="644" y="0"/>
                  <a:pt x="644" y="0"/>
                </a:cubicBezTo>
                <a:cubicBezTo>
                  <a:pt x="130" y="460"/>
                  <a:pt x="130" y="460"/>
                  <a:pt x="130" y="460"/>
                </a:cubicBezTo>
                <a:cubicBezTo>
                  <a:pt x="11" y="568"/>
                  <a:pt x="0" y="752"/>
                  <a:pt x="108" y="872"/>
                </a:cubicBezTo>
                <a:cubicBezTo>
                  <a:pt x="1756" y="2712"/>
                  <a:pt x="1756" y="2712"/>
                  <a:pt x="1756" y="2712"/>
                </a:cubicBezTo>
                <a:cubicBezTo>
                  <a:pt x="2332" y="2712"/>
                  <a:pt x="2332" y="2712"/>
                  <a:pt x="2332" y="2712"/>
                </a:cubicBezTo>
                <a:cubicBezTo>
                  <a:pt x="2357" y="2708"/>
                  <a:pt x="2357" y="2708"/>
                  <a:pt x="2357" y="2708"/>
                </a:cubicBezTo>
                <a:lnTo>
                  <a:pt x="2357" y="0"/>
                </a:lnTo>
                <a:close/>
              </a:path>
            </a:pathLst>
          </a:custGeom>
          <a:gradFill>
            <a:gsLst>
              <a:gs pos="0">
                <a:srgbClr val="6AAEDA">
                  <a:alpha val="60784"/>
                </a:srgbClr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9" name="Google Shape;139;p1"/>
          <p:cNvSpPr txBox="1">
            <a:spLocks noGrp="1"/>
          </p:cNvSpPr>
          <p:nvPr>
            <p:ph type="body" idx="1"/>
          </p:nvPr>
        </p:nvSpPr>
        <p:spPr>
          <a:xfrm>
            <a:off x="1041400" y="2438400"/>
            <a:ext cx="4153200" cy="15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None/>
            </a:pPr>
            <a:r>
              <a:rPr lang="en-US"/>
              <a:t>HINTS SURVEY DATA ANALYSIS</a:t>
            </a:r>
            <a:endParaRPr/>
          </a:p>
        </p:txBody>
      </p:sp>
      <p:sp>
        <p:nvSpPr>
          <p:cNvPr id="140" name="Google Shape;140;p1"/>
          <p:cNvSpPr txBox="1"/>
          <p:nvPr/>
        </p:nvSpPr>
        <p:spPr>
          <a:xfrm>
            <a:off x="1461225" y="4393250"/>
            <a:ext cx="1682100" cy="11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B5394"/>
                </a:solidFill>
                <a:latin typeface="Muli"/>
                <a:ea typeface="Muli"/>
                <a:cs typeface="Muli"/>
                <a:sym typeface="Muli"/>
              </a:rPr>
              <a:t>Team DC 20008</a:t>
            </a:r>
            <a:endParaRPr sz="1200" b="1">
              <a:solidFill>
                <a:srgbClr val="0B5394"/>
              </a:solidFill>
              <a:latin typeface="Muli"/>
              <a:ea typeface="Muli"/>
              <a:cs typeface="Muli"/>
              <a:sym typeface="Mul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B5394"/>
                </a:solidFill>
                <a:latin typeface="Muli"/>
                <a:ea typeface="Muli"/>
                <a:cs typeface="Muli"/>
                <a:sym typeface="Muli"/>
              </a:rPr>
              <a:t>DI HU</a:t>
            </a:r>
            <a:endParaRPr sz="1200" b="1">
              <a:solidFill>
                <a:srgbClr val="0B5394"/>
              </a:solidFill>
              <a:latin typeface="Muli"/>
              <a:ea typeface="Muli"/>
              <a:cs typeface="Muli"/>
              <a:sym typeface="Mul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B5394"/>
                </a:solidFill>
                <a:latin typeface="Muli"/>
                <a:ea typeface="Muli"/>
                <a:cs typeface="Muli"/>
                <a:sym typeface="Muli"/>
              </a:rPr>
              <a:t>Harshit Soral</a:t>
            </a:r>
            <a:endParaRPr sz="1200" b="1">
              <a:solidFill>
                <a:srgbClr val="0B5394"/>
              </a:solidFill>
              <a:latin typeface="Muli"/>
              <a:ea typeface="Muli"/>
              <a:cs typeface="Muli"/>
              <a:sym typeface="Mul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B5394"/>
                </a:solidFill>
                <a:latin typeface="Muli"/>
                <a:ea typeface="Muli"/>
                <a:cs typeface="Muli"/>
                <a:sym typeface="Muli"/>
              </a:rPr>
              <a:t>Muhammad Usman</a:t>
            </a:r>
            <a:endParaRPr sz="1200" b="1">
              <a:solidFill>
                <a:srgbClr val="0B5394"/>
              </a:solidFill>
              <a:latin typeface="Muli"/>
              <a:ea typeface="Muli"/>
              <a:cs typeface="Muli"/>
              <a:sym typeface="Mul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B5394"/>
                </a:solidFill>
                <a:latin typeface="Muli"/>
                <a:ea typeface="Muli"/>
                <a:cs typeface="Muli"/>
                <a:sym typeface="Muli"/>
              </a:rPr>
              <a:t>Yao Xiao</a:t>
            </a:r>
            <a:endParaRPr sz="1200" b="1">
              <a:solidFill>
                <a:srgbClr val="0B5394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41" name="Google Shape;141;p1" descr="Open book"/>
          <p:cNvGrpSpPr/>
          <p:nvPr/>
        </p:nvGrpSpPr>
        <p:grpSpPr>
          <a:xfrm>
            <a:off x="1173228" y="4449118"/>
            <a:ext cx="234659" cy="173328"/>
            <a:chOff x="1157152" y="1960657"/>
            <a:chExt cx="274230" cy="202557"/>
          </a:xfrm>
        </p:grpSpPr>
        <p:sp>
          <p:nvSpPr>
            <p:cNvPr id="142" name="Google Shape;142;p1"/>
            <p:cNvSpPr/>
            <p:nvPr/>
          </p:nvSpPr>
          <p:spPr>
            <a:xfrm>
              <a:off x="1157152" y="1979355"/>
              <a:ext cx="274230" cy="183859"/>
            </a:xfrm>
            <a:custGeom>
              <a:avLst/>
              <a:gdLst/>
              <a:ahLst/>
              <a:cxnLst/>
              <a:rect l="l" t="t" r="r" b="b"/>
              <a:pathLst>
                <a:path w="274230" h="183858" extrusionOk="0">
                  <a:moveTo>
                    <a:pt x="255533" y="0"/>
                  </a:moveTo>
                  <a:lnTo>
                    <a:pt x="255533" y="152696"/>
                  </a:lnTo>
                  <a:lnTo>
                    <a:pt x="18698" y="152696"/>
                  </a:lnTo>
                  <a:lnTo>
                    <a:pt x="18698" y="0"/>
                  </a:lnTo>
                  <a:lnTo>
                    <a:pt x="0" y="0"/>
                  </a:lnTo>
                  <a:lnTo>
                    <a:pt x="0" y="174510"/>
                  </a:lnTo>
                  <a:lnTo>
                    <a:pt x="109069" y="174510"/>
                  </a:lnTo>
                  <a:cubicBezTo>
                    <a:pt x="109069" y="179808"/>
                    <a:pt x="113120" y="183859"/>
                    <a:pt x="118418" y="183859"/>
                  </a:cubicBezTo>
                  <a:lnTo>
                    <a:pt x="155813" y="183859"/>
                  </a:lnTo>
                  <a:cubicBezTo>
                    <a:pt x="161110" y="183859"/>
                    <a:pt x="165161" y="179808"/>
                    <a:pt x="165161" y="174510"/>
                  </a:cubicBezTo>
                  <a:lnTo>
                    <a:pt x="274230" y="174510"/>
                  </a:lnTo>
                  <a:lnTo>
                    <a:pt x="274230" y="0"/>
                  </a:lnTo>
                  <a:lnTo>
                    <a:pt x="255533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188315" y="1960657"/>
              <a:ext cx="211905" cy="158929"/>
            </a:xfrm>
            <a:custGeom>
              <a:avLst/>
              <a:gdLst/>
              <a:ahLst/>
              <a:cxnLst/>
              <a:rect l="l" t="t" r="r" b="b"/>
              <a:pathLst>
                <a:path w="211905" h="158928" extrusionOk="0">
                  <a:moveTo>
                    <a:pt x="211905" y="0"/>
                  </a:moveTo>
                  <a:lnTo>
                    <a:pt x="0" y="0"/>
                  </a:lnTo>
                  <a:lnTo>
                    <a:pt x="0" y="158929"/>
                  </a:lnTo>
                  <a:lnTo>
                    <a:pt x="211905" y="158929"/>
                  </a:lnTo>
                  <a:lnTo>
                    <a:pt x="211905" y="0"/>
                  </a:lnTo>
                  <a:close/>
                  <a:moveTo>
                    <a:pt x="18698" y="18698"/>
                  </a:moveTo>
                  <a:lnTo>
                    <a:pt x="99720" y="18698"/>
                  </a:lnTo>
                  <a:lnTo>
                    <a:pt x="99720" y="140231"/>
                  </a:lnTo>
                  <a:lnTo>
                    <a:pt x="18698" y="140231"/>
                  </a:lnTo>
                  <a:lnTo>
                    <a:pt x="18698" y="18698"/>
                  </a:lnTo>
                  <a:close/>
                  <a:moveTo>
                    <a:pt x="193208" y="140231"/>
                  </a:moveTo>
                  <a:lnTo>
                    <a:pt x="112185" y="140231"/>
                  </a:lnTo>
                  <a:lnTo>
                    <a:pt x="112185" y="18698"/>
                  </a:lnTo>
                  <a:lnTo>
                    <a:pt x="193208" y="18698"/>
                  </a:lnTo>
                  <a:lnTo>
                    <a:pt x="193208" y="14023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319197" y="2010517"/>
              <a:ext cx="43628" cy="9349"/>
            </a:xfrm>
            <a:custGeom>
              <a:avLst/>
              <a:gdLst/>
              <a:ahLst/>
              <a:cxnLst/>
              <a:rect l="l" t="t" r="r" b="b"/>
              <a:pathLst>
                <a:path w="43627" h="9348" extrusionOk="0">
                  <a:moveTo>
                    <a:pt x="0" y="0"/>
                  </a:moveTo>
                  <a:lnTo>
                    <a:pt x="43628" y="0"/>
                  </a:lnTo>
                  <a:lnTo>
                    <a:pt x="43628" y="9349"/>
                  </a:lnTo>
                  <a:lnTo>
                    <a:pt x="0" y="934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319197" y="2029215"/>
              <a:ext cx="43628" cy="9349"/>
            </a:xfrm>
            <a:custGeom>
              <a:avLst/>
              <a:gdLst/>
              <a:ahLst/>
              <a:cxnLst/>
              <a:rect l="l" t="t" r="r" b="b"/>
              <a:pathLst>
                <a:path w="43627" h="9348" extrusionOk="0">
                  <a:moveTo>
                    <a:pt x="0" y="0"/>
                  </a:moveTo>
                  <a:lnTo>
                    <a:pt x="43628" y="0"/>
                  </a:lnTo>
                  <a:lnTo>
                    <a:pt x="43628" y="9349"/>
                  </a:lnTo>
                  <a:lnTo>
                    <a:pt x="0" y="934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319197" y="2047912"/>
              <a:ext cx="28046" cy="9349"/>
            </a:xfrm>
            <a:custGeom>
              <a:avLst/>
              <a:gdLst/>
              <a:ahLst/>
              <a:cxnLst/>
              <a:rect l="l" t="t" r="r" b="b"/>
              <a:pathLst>
                <a:path w="28046" h="9348" extrusionOk="0">
                  <a:moveTo>
                    <a:pt x="0" y="0"/>
                  </a:moveTo>
                  <a:lnTo>
                    <a:pt x="30228" y="0"/>
                  </a:lnTo>
                  <a:lnTo>
                    <a:pt x="30228" y="9349"/>
                  </a:lnTo>
                  <a:lnTo>
                    <a:pt x="0" y="934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pic>
        <p:nvPicPr>
          <p:cNvPr id="151" name="Google Shape;151;p1"/>
          <p:cNvPicPr preferRelativeResize="0"/>
          <p:nvPr/>
        </p:nvPicPr>
        <p:blipFill rotWithShape="1">
          <a:blip r:embed="rId3">
            <a:alphaModFix/>
          </a:blip>
          <a:srcRect r="8037"/>
          <a:stretch/>
        </p:blipFill>
        <p:spPr>
          <a:xfrm>
            <a:off x="3090325" y="4317125"/>
            <a:ext cx="2042776" cy="97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02d29106f_6_20"/>
          <p:cNvSpPr txBox="1">
            <a:spLocks noGrp="1"/>
          </p:cNvSpPr>
          <p:nvPr>
            <p:ph type="body" idx="1"/>
          </p:nvPr>
        </p:nvSpPr>
        <p:spPr>
          <a:xfrm>
            <a:off x="1259550" y="162825"/>
            <a:ext cx="10573800" cy="769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Income Differences</a:t>
            </a:r>
            <a:endParaRPr/>
          </a:p>
        </p:txBody>
      </p:sp>
      <p:pic>
        <p:nvPicPr>
          <p:cNvPr id="282" name="Google Shape;282;g702d29106f_6_20"/>
          <p:cNvPicPr preferRelativeResize="0"/>
          <p:nvPr/>
        </p:nvPicPr>
        <p:blipFill rotWithShape="1">
          <a:blip r:embed="rId3">
            <a:alphaModFix/>
          </a:blip>
          <a:srcRect l="3659" t="2489" r="1535" b="8614"/>
          <a:stretch/>
        </p:blipFill>
        <p:spPr>
          <a:xfrm>
            <a:off x="587375" y="1282275"/>
            <a:ext cx="11269799" cy="4064087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702d29106f_6_20"/>
          <p:cNvSpPr txBox="1"/>
          <p:nvPr/>
        </p:nvSpPr>
        <p:spPr>
          <a:xfrm>
            <a:off x="1163925" y="5740400"/>
            <a:ext cx="10085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uli"/>
                <a:ea typeface="Muli"/>
                <a:cs typeface="Muli"/>
                <a:sym typeface="Muli"/>
              </a:rPr>
              <a:t>People with higher incomes are less  likely to avoid a doctor visit.</a:t>
            </a:r>
            <a:endParaRPr b="1"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284" name="Google Shape;284;g702d29106f_6_20"/>
          <p:cNvGrpSpPr/>
          <p:nvPr/>
        </p:nvGrpSpPr>
        <p:grpSpPr>
          <a:xfrm>
            <a:off x="319822" y="224830"/>
            <a:ext cx="839900" cy="839900"/>
            <a:chOff x="6176699" y="1464128"/>
            <a:chExt cx="1103100" cy="1103100"/>
          </a:xfrm>
        </p:grpSpPr>
        <p:sp>
          <p:nvSpPr>
            <p:cNvPr id="285" name="Google Shape;285;g702d29106f_6_20"/>
            <p:cNvSpPr/>
            <p:nvPr/>
          </p:nvSpPr>
          <p:spPr>
            <a:xfrm>
              <a:off x="6176699" y="1464128"/>
              <a:ext cx="1103100" cy="11031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86" name="Google Shape;286;g702d29106f_6_20"/>
            <p:cNvSpPr/>
            <p:nvPr/>
          </p:nvSpPr>
          <p:spPr>
            <a:xfrm>
              <a:off x="6555885" y="1843314"/>
              <a:ext cx="344714" cy="344714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287" name="Google Shape;287;g702d29106f_6_20"/>
          <p:cNvSpPr txBox="1"/>
          <p:nvPr/>
        </p:nvSpPr>
        <p:spPr>
          <a:xfrm rot="-5400000">
            <a:off x="-1417275" y="3096600"/>
            <a:ext cx="34857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uli"/>
                <a:ea typeface="Muli"/>
                <a:cs typeface="Muli"/>
                <a:sym typeface="Muli"/>
              </a:rPr>
              <a:t>             </a:t>
            </a:r>
            <a:r>
              <a:rPr lang="en-US" b="1">
                <a:latin typeface="Muli"/>
                <a:ea typeface="Muli"/>
                <a:cs typeface="Muli"/>
                <a:sym typeface="Muli"/>
              </a:rPr>
              <a:t># people avoiding doctors</a:t>
            </a:r>
            <a:endParaRPr b="1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88" name="Google Shape;288;g702d29106f_6_20"/>
          <p:cNvSpPr txBox="1"/>
          <p:nvPr/>
        </p:nvSpPr>
        <p:spPr>
          <a:xfrm>
            <a:off x="4548150" y="5346350"/>
            <a:ext cx="28959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uli"/>
                <a:ea typeface="Muli"/>
                <a:cs typeface="Muli"/>
                <a:sym typeface="Muli"/>
              </a:rPr>
              <a:t>             </a:t>
            </a:r>
            <a:r>
              <a:rPr lang="en-US" b="1">
                <a:latin typeface="Muli"/>
                <a:ea typeface="Muli"/>
                <a:cs typeface="Muli"/>
                <a:sym typeface="Muli"/>
              </a:rPr>
              <a:t>Income Range</a:t>
            </a:r>
            <a:endParaRPr b="1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02d29106f_6_30"/>
          <p:cNvSpPr txBox="1">
            <a:spLocks noGrp="1"/>
          </p:cNvSpPr>
          <p:nvPr>
            <p:ph type="body" idx="1"/>
          </p:nvPr>
        </p:nvSpPr>
        <p:spPr>
          <a:xfrm>
            <a:off x="1256544" y="336150"/>
            <a:ext cx="8052600" cy="769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Education level  </a:t>
            </a:r>
            <a:endParaRPr/>
          </a:p>
        </p:txBody>
      </p:sp>
      <p:pic>
        <p:nvPicPr>
          <p:cNvPr id="295" name="Google Shape;295;g702d29106f_6_30"/>
          <p:cNvPicPr preferRelativeResize="0"/>
          <p:nvPr/>
        </p:nvPicPr>
        <p:blipFill rotWithShape="1">
          <a:blip r:embed="rId3">
            <a:alphaModFix/>
          </a:blip>
          <a:srcRect l="34070" t="23716" r="38281" b="10459"/>
          <a:stretch/>
        </p:blipFill>
        <p:spPr>
          <a:xfrm>
            <a:off x="3170813" y="1525163"/>
            <a:ext cx="4528876" cy="396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g702d29106f_6_30"/>
          <p:cNvSpPr txBox="1"/>
          <p:nvPr/>
        </p:nvSpPr>
        <p:spPr>
          <a:xfrm>
            <a:off x="896100" y="5757125"/>
            <a:ext cx="111627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Muli"/>
                <a:ea typeface="Muli"/>
                <a:cs typeface="Muli"/>
                <a:sym typeface="Muli"/>
              </a:rPr>
              <a:t> College graduates are more health conscious, at least more curious about their health information from various sources.</a:t>
            </a:r>
            <a:endParaRPr sz="1800" b="1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97" name="Google Shape;297;g702d29106f_6_30"/>
          <p:cNvPicPr preferRelativeResize="0"/>
          <p:nvPr/>
        </p:nvPicPr>
        <p:blipFill rotWithShape="1">
          <a:blip r:embed="rId3">
            <a:alphaModFix/>
          </a:blip>
          <a:srcRect l="75004" t="20925" r="1051" b="47059"/>
          <a:stretch/>
        </p:blipFill>
        <p:spPr>
          <a:xfrm>
            <a:off x="8015125" y="2256200"/>
            <a:ext cx="4043776" cy="19858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" name="Google Shape;298;g702d29106f_6_30"/>
          <p:cNvGrpSpPr/>
          <p:nvPr/>
        </p:nvGrpSpPr>
        <p:grpSpPr>
          <a:xfrm>
            <a:off x="340447" y="298930"/>
            <a:ext cx="839900" cy="839900"/>
            <a:chOff x="6176699" y="1464128"/>
            <a:chExt cx="1103100" cy="1103100"/>
          </a:xfrm>
        </p:grpSpPr>
        <p:sp>
          <p:nvSpPr>
            <p:cNvPr id="299" name="Google Shape;299;g702d29106f_6_30"/>
            <p:cNvSpPr/>
            <p:nvPr/>
          </p:nvSpPr>
          <p:spPr>
            <a:xfrm>
              <a:off x="6176699" y="1464128"/>
              <a:ext cx="1103100" cy="11031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300" name="Google Shape;300;g702d29106f_6_30"/>
            <p:cNvSpPr/>
            <p:nvPr/>
          </p:nvSpPr>
          <p:spPr>
            <a:xfrm>
              <a:off x="6555885" y="1843314"/>
              <a:ext cx="344714" cy="344714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8"/>
          <p:cNvSpPr txBox="1">
            <a:spLocks noGrp="1"/>
          </p:cNvSpPr>
          <p:nvPr>
            <p:ph type="body" idx="1"/>
          </p:nvPr>
        </p:nvSpPr>
        <p:spPr>
          <a:xfrm>
            <a:off x="1392725" y="395650"/>
            <a:ext cx="10302900" cy="10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dirty="0"/>
              <a:t>Depression levels vs frustration while seeking health info.</a:t>
            </a:r>
            <a:endParaRPr dirty="0"/>
          </a:p>
        </p:txBody>
      </p:sp>
      <p:grpSp>
        <p:nvGrpSpPr>
          <p:cNvPr id="306" name="Google Shape;306;p18"/>
          <p:cNvGrpSpPr/>
          <p:nvPr/>
        </p:nvGrpSpPr>
        <p:grpSpPr>
          <a:xfrm>
            <a:off x="492972" y="379755"/>
            <a:ext cx="839890" cy="839890"/>
            <a:chOff x="6176699" y="1464128"/>
            <a:chExt cx="1103086" cy="1103086"/>
          </a:xfrm>
        </p:grpSpPr>
        <p:sp>
          <p:nvSpPr>
            <p:cNvPr id="307" name="Google Shape;307;p18"/>
            <p:cNvSpPr/>
            <p:nvPr/>
          </p:nvSpPr>
          <p:spPr>
            <a:xfrm>
              <a:off x="6176699" y="1464128"/>
              <a:ext cx="1103086" cy="1103086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308" name="Google Shape;308;p18"/>
            <p:cNvSpPr/>
            <p:nvPr/>
          </p:nvSpPr>
          <p:spPr>
            <a:xfrm>
              <a:off x="6555885" y="1843314"/>
              <a:ext cx="344714" cy="344714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309" name="Google Shape;309;p18"/>
          <p:cNvSpPr txBox="1"/>
          <p:nvPr/>
        </p:nvSpPr>
        <p:spPr>
          <a:xfrm>
            <a:off x="1897954" y="3156504"/>
            <a:ext cx="15669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rPr>
              <a:t>A wonderful serenity has taken possession</a:t>
            </a:r>
            <a:endParaRPr/>
          </a:p>
        </p:txBody>
      </p:sp>
      <p:sp>
        <p:nvSpPr>
          <p:cNvPr id="310" name="Google Shape;310;p18"/>
          <p:cNvSpPr txBox="1"/>
          <p:nvPr/>
        </p:nvSpPr>
        <p:spPr>
          <a:xfrm>
            <a:off x="1727770" y="2889529"/>
            <a:ext cx="1907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Description</a:t>
            </a:r>
            <a:endParaRPr sz="1600" b="1">
              <a:solidFill>
                <a:schemeClr val="lt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11" name="Google Shape;311;p18"/>
          <p:cNvSpPr txBox="1"/>
          <p:nvPr/>
        </p:nvSpPr>
        <p:spPr>
          <a:xfrm>
            <a:off x="4174376" y="5353345"/>
            <a:ext cx="15669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rPr>
              <a:t>A wonderful serenity has taken possession</a:t>
            </a:r>
            <a:endParaRPr/>
          </a:p>
        </p:txBody>
      </p:sp>
      <p:sp>
        <p:nvSpPr>
          <p:cNvPr id="312" name="Google Shape;312;p18"/>
          <p:cNvSpPr/>
          <p:nvPr/>
        </p:nvSpPr>
        <p:spPr>
          <a:xfrm>
            <a:off x="7091294" y="2516881"/>
            <a:ext cx="285836" cy="259604"/>
          </a:xfrm>
          <a:custGeom>
            <a:avLst/>
            <a:gdLst/>
            <a:ahLst/>
            <a:cxnLst/>
            <a:rect l="l" t="t" r="r" b="b"/>
            <a:pathLst>
              <a:path w="167" h="152" extrusionOk="0">
                <a:moveTo>
                  <a:pt x="167" y="67"/>
                </a:moveTo>
                <a:cubicBezTo>
                  <a:pt x="167" y="67"/>
                  <a:pt x="167" y="67"/>
                  <a:pt x="167" y="67"/>
                </a:cubicBezTo>
                <a:cubicBezTo>
                  <a:pt x="165" y="63"/>
                  <a:pt x="156" y="59"/>
                  <a:pt x="141" y="57"/>
                </a:cubicBezTo>
                <a:cubicBezTo>
                  <a:pt x="164" y="20"/>
                  <a:pt x="164" y="20"/>
                  <a:pt x="164" y="20"/>
                </a:cubicBezTo>
                <a:cubicBezTo>
                  <a:pt x="167" y="15"/>
                  <a:pt x="166" y="9"/>
                  <a:pt x="161" y="5"/>
                </a:cubicBezTo>
                <a:cubicBezTo>
                  <a:pt x="159" y="4"/>
                  <a:pt x="159" y="4"/>
                  <a:pt x="159" y="4"/>
                </a:cubicBezTo>
                <a:cubicBezTo>
                  <a:pt x="154" y="0"/>
                  <a:pt x="148" y="0"/>
                  <a:pt x="144" y="4"/>
                </a:cubicBezTo>
                <a:cubicBezTo>
                  <a:pt x="94" y="52"/>
                  <a:pt x="94" y="52"/>
                  <a:pt x="94" y="52"/>
                </a:cubicBezTo>
                <a:cubicBezTo>
                  <a:pt x="90" y="52"/>
                  <a:pt x="87" y="52"/>
                  <a:pt x="84" y="52"/>
                </a:cubicBezTo>
                <a:cubicBezTo>
                  <a:pt x="39" y="52"/>
                  <a:pt x="3" y="59"/>
                  <a:pt x="0" y="67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9"/>
                </a:cubicBezTo>
                <a:cubicBezTo>
                  <a:pt x="0" y="115"/>
                  <a:pt x="38" y="152"/>
                  <a:pt x="84" y="152"/>
                </a:cubicBezTo>
                <a:cubicBezTo>
                  <a:pt x="130" y="152"/>
                  <a:pt x="167" y="115"/>
                  <a:pt x="167" y="68"/>
                </a:cubicBezTo>
                <a:cubicBezTo>
                  <a:pt x="167" y="68"/>
                  <a:pt x="167" y="68"/>
                  <a:pt x="167" y="68"/>
                </a:cubicBezTo>
                <a:cubicBezTo>
                  <a:pt x="167" y="68"/>
                  <a:pt x="167" y="68"/>
                  <a:pt x="167" y="68"/>
                </a:cubicBezTo>
                <a:cubicBezTo>
                  <a:pt x="167" y="68"/>
                  <a:pt x="167" y="68"/>
                  <a:pt x="167" y="67"/>
                </a:cubicBezTo>
                <a:close/>
                <a:moveTo>
                  <a:pt x="139" y="16"/>
                </a:moveTo>
                <a:cubicBezTo>
                  <a:pt x="139" y="16"/>
                  <a:pt x="139" y="16"/>
                  <a:pt x="139" y="16"/>
                </a:cubicBezTo>
                <a:cubicBezTo>
                  <a:pt x="141" y="16"/>
                  <a:pt x="143" y="18"/>
                  <a:pt x="143" y="20"/>
                </a:cubicBezTo>
                <a:cubicBezTo>
                  <a:pt x="143" y="23"/>
                  <a:pt x="141" y="24"/>
                  <a:pt x="139" y="24"/>
                </a:cubicBezTo>
                <a:cubicBezTo>
                  <a:pt x="138" y="24"/>
                  <a:pt x="136" y="23"/>
                  <a:pt x="136" y="20"/>
                </a:cubicBezTo>
                <a:cubicBezTo>
                  <a:pt x="136" y="18"/>
                  <a:pt x="138" y="16"/>
                  <a:pt x="139" y="16"/>
                </a:cubicBezTo>
                <a:close/>
                <a:moveTo>
                  <a:pt x="93" y="61"/>
                </a:moveTo>
                <a:cubicBezTo>
                  <a:pt x="93" y="61"/>
                  <a:pt x="93" y="61"/>
                  <a:pt x="93" y="61"/>
                </a:cubicBezTo>
                <a:cubicBezTo>
                  <a:pt x="129" y="25"/>
                  <a:pt x="129" y="25"/>
                  <a:pt x="129" y="25"/>
                </a:cubicBezTo>
                <a:cubicBezTo>
                  <a:pt x="130" y="24"/>
                  <a:pt x="132" y="24"/>
                  <a:pt x="134" y="25"/>
                </a:cubicBezTo>
                <a:cubicBezTo>
                  <a:pt x="134" y="27"/>
                  <a:pt x="134" y="28"/>
                  <a:pt x="134" y="30"/>
                </a:cubicBezTo>
                <a:cubicBezTo>
                  <a:pt x="98" y="65"/>
                  <a:pt x="98" y="65"/>
                  <a:pt x="98" y="65"/>
                </a:cubicBezTo>
                <a:cubicBezTo>
                  <a:pt x="97" y="66"/>
                  <a:pt x="96" y="66"/>
                  <a:pt x="96" y="66"/>
                </a:cubicBezTo>
                <a:cubicBezTo>
                  <a:pt x="94" y="66"/>
                  <a:pt x="94" y="66"/>
                  <a:pt x="93" y="65"/>
                </a:cubicBezTo>
                <a:cubicBezTo>
                  <a:pt x="92" y="64"/>
                  <a:pt x="92" y="63"/>
                  <a:pt x="93" y="61"/>
                </a:cubicBezTo>
                <a:close/>
                <a:moveTo>
                  <a:pt x="84" y="84"/>
                </a:moveTo>
                <a:cubicBezTo>
                  <a:pt x="84" y="84"/>
                  <a:pt x="84" y="84"/>
                  <a:pt x="84" y="84"/>
                </a:cubicBezTo>
                <a:cubicBezTo>
                  <a:pt x="46" y="84"/>
                  <a:pt x="15" y="78"/>
                  <a:pt x="15" y="72"/>
                </a:cubicBezTo>
                <a:cubicBezTo>
                  <a:pt x="15" y="65"/>
                  <a:pt x="46" y="60"/>
                  <a:pt x="84" y="60"/>
                </a:cubicBezTo>
                <a:cubicBezTo>
                  <a:pt x="84" y="60"/>
                  <a:pt x="85" y="60"/>
                  <a:pt x="86" y="60"/>
                </a:cubicBezTo>
                <a:cubicBezTo>
                  <a:pt x="69" y="76"/>
                  <a:pt x="69" y="76"/>
                  <a:pt x="69" y="76"/>
                </a:cubicBezTo>
                <a:cubicBezTo>
                  <a:pt x="69" y="76"/>
                  <a:pt x="101" y="79"/>
                  <a:pt x="130" y="75"/>
                </a:cubicBezTo>
                <a:cubicBezTo>
                  <a:pt x="137" y="64"/>
                  <a:pt x="137" y="64"/>
                  <a:pt x="137" y="64"/>
                </a:cubicBezTo>
                <a:cubicBezTo>
                  <a:pt x="147" y="66"/>
                  <a:pt x="152" y="69"/>
                  <a:pt x="152" y="72"/>
                </a:cubicBezTo>
                <a:cubicBezTo>
                  <a:pt x="152" y="78"/>
                  <a:pt x="122" y="84"/>
                  <a:pt x="84" y="8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13" name="Google Shape;313;p18"/>
          <p:cNvSpPr/>
          <p:nvPr/>
        </p:nvSpPr>
        <p:spPr>
          <a:xfrm>
            <a:off x="2556376" y="2504945"/>
            <a:ext cx="249980" cy="283475"/>
          </a:xfrm>
          <a:custGeom>
            <a:avLst/>
            <a:gdLst/>
            <a:ahLst/>
            <a:cxnLst/>
            <a:rect l="l" t="t" r="r" b="b"/>
            <a:pathLst>
              <a:path w="146" h="166" extrusionOk="0">
                <a:moveTo>
                  <a:pt x="142" y="133"/>
                </a:moveTo>
                <a:cubicBezTo>
                  <a:pt x="132" y="116"/>
                  <a:pt x="132" y="116"/>
                  <a:pt x="132" y="116"/>
                </a:cubicBezTo>
                <a:cubicBezTo>
                  <a:pt x="124" y="102"/>
                  <a:pt x="110" y="78"/>
                  <a:pt x="102" y="63"/>
                </a:cubicBezTo>
                <a:cubicBezTo>
                  <a:pt x="95" y="51"/>
                  <a:pt x="95" y="51"/>
                  <a:pt x="95" y="51"/>
                </a:cubicBezTo>
                <a:cubicBezTo>
                  <a:pt x="95" y="29"/>
                  <a:pt x="95" y="29"/>
                  <a:pt x="95" y="29"/>
                </a:cubicBezTo>
                <a:cubicBezTo>
                  <a:pt x="103" y="29"/>
                  <a:pt x="109" y="22"/>
                  <a:pt x="109" y="14"/>
                </a:cubicBezTo>
                <a:cubicBezTo>
                  <a:pt x="109" y="6"/>
                  <a:pt x="103" y="0"/>
                  <a:pt x="95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43" y="0"/>
                  <a:pt x="37" y="6"/>
                  <a:pt x="37" y="14"/>
                </a:cubicBezTo>
                <a:cubicBezTo>
                  <a:pt x="37" y="22"/>
                  <a:pt x="43" y="29"/>
                  <a:pt x="50" y="29"/>
                </a:cubicBezTo>
                <a:cubicBezTo>
                  <a:pt x="50" y="51"/>
                  <a:pt x="50" y="51"/>
                  <a:pt x="50" y="51"/>
                </a:cubicBezTo>
                <a:cubicBezTo>
                  <a:pt x="44" y="63"/>
                  <a:pt x="44" y="63"/>
                  <a:pt x="44" y="63"/>
                </a:cubicBezTo>
                <a:cubicBezTo>
                  <a:pt x="35" y="78"/>
                  <a:pt x="22" y="102"/>
                  <a:pt x="14" y="116"/>
                </a:cubicBezTo>
                <a:cubicBezTo>
                  <a:pt x="4" y="133"/>
                  <a:pt x="4" y="133"/>
                  <a:pt x="4" y="133"/>
                </a:cubicBezTo>
                <a:cubicBezTo>
                  <a:pt x="1" y="137"/>
                  <a:pt x="0" y="143"/>
                  <a:pt x="0" y="147"/>
                </a:cubicBezTo>
                <a:cubicBezTo>
                  <a:pt x="0" y="150"/>
                  <a:pt x="0" y="152"/>
                  <a:pt x="1" y="155"/>
                </a:cubicBezTo>
                <a:cubicBezTo>
                  <a:pt x="3" y="158"/>
                  <a:pt x="6" y="162"/>
                  <a:pt x="10" y="163"/>
                </a:cubicBezTo>
                <a:cubicBezTo>
                  <a:pt x="14" y="165"/>
                  <a:pt x="18" y="166"/>
                  <a:pt x="23" y="166"/>
                </a:cubicBezTo>
                <a:cubicBezTo>
                  <a:pt x="43" y="166"/>
                  <a:pt x="43" y="166"/>
                  <a:pt x="43" y="166"/>
                </a:cubicBezTo>
                <a:cubicBezTo>
                  <a:pt x="59" y="166"/>
                  <a:pt x="87" y="166"/>
                  <a:pt x="104" y="166"/>
                </a:cubicBezTo>
                <a:cubicBezTo>
                  <a:pt x="123" y="166"/>
                  <a:pt x="123" y="166"/>
                  <a:pt x="123" y="166"/>
                </a:cubicBezTo>
                <a:cubicBezTo>
                  <a:pt x="129" y="166"/>
                  <a:pt x="135" y="164"/>
                  <a:pt x="140" y="161"/>
                </a:cubicBezTo>
                <a:cubicBezTo>
                  <a:pt x="142" y="159"/>
                  <a:pt x="144" y="157"/>
                  <a:pt x="144" y="155"/>
                </a:cubicBezTo>
                <a:cubicBezTo>
                  <a:pt x="146" y="152"/>
                  <a:pt x="146" y="150"/>
                  <a:pt x="146" y="147"/>
                </a:cubicBezTo>
                <a:cubicBezTo>
                  <a:pt x="146" y="143"/>
                  <a:pt x="144" y="137"/>
                  <a:pt x="142" y="133"/>
                </a:cubicBezTo>
                <a:close/>
                <a:moveTo>
                  <a:pt x="50" y="126"/>
                </a:moveTo>
                <a:cubicBezTo>
                  <a:pt x="50" y="126"/>
                  <a:pt x="50" y="126"/>
                  <a:pt x="50" y="126"/>
                </a:cubicBezTo>
                <a:cubicBezTo>
                  <a:pt x="54" y="126"/>
                  <a:pt x="58" y="130"/>
                  <a:pt x="58" y="133"/>
                </a:cubicBezTo>
                <a:cubicBezTo>
                  <a:pt x="58" y="138"/>
                  <a:pt x="54" y="141"/>
                  <a:pt x="50" y="141"/>
                </a:cubicBezTo>
                <a:cubicBezTo>
                  <a:pt x="45" y="141"/>
                  <a:pt x="42" y="138"/>
                  <a:pt x="42" y="133"/>
                </a:cubicBezTo>
                <a:cubicBezTo>
                  <a:pt x="42" y="130"/>
                  <a:pt x="45" y="126"/>
                  <a:pt x="50" y="126"/>
                </a:cubicBezTo>
                <a:close/>
                <a:moveTo>
                  <a:pt x="44" y="112"/>
                </a:moveTo>
                <a:cubicBezTo>
                  <a:pt x="44" y="112"/>
                  <a:pt x="44" y="112"/>
                  <a:pt x="44" y="112"/>
                </a:cubicBezTo>
                <a:cubicBezTo>
                  <a:pt x="44" y="108"/>
                  <a:pt x="48" y="104"/>
                  <a:pt x="53" y="104"/>
                </a:cubicBezTo>
                <a:cubicBezTo>
                  <a:pt x="58" y="104"/>
                  <a:pt x="61" y="108"/>
                  <a:pt x="61" y="112"/>
                </a:cubicBezTo>
                <a:cubicBezTo>
                  <a:pt x="61" y="116"/>
                  <a:pt x="58" y="120"/>
                  <a:pt x="53" y="120"/>
                </a:cubicBezTo>
                <a:cubicBezTo>
                  <a:pt x="48" y="120"/>
                  <a:pt x="44" y="116"/>
                  <a:pt x="44" y="112"/>
                </a:cubicBezTo>
                <a:close/>
                <a:moveTo>
                  <a:pt x="62" y="124"/>
                </a:moveTo>
                <a:cubicBezTo>
                  <a:pt x="62" y="124"/>
                  <a:pt x="62" y="124"/>
                  <a:pt x="62" y="124"/>
                </a:cubicBezTo>
                <a:cubicBezTo>
                  <a:pt x="62" y="120"/>
                  <a:pt x="65" y="117"/>
                  <a:pt x="70" y="117"/>
                </a:cubicBezTo>
                <a:cubicBezTo>
                  <a:pt x="74" y="117"/>
                  <a:pt x="78" y="120"/>
                  <a:pt x="78" y="124"/>
                </a:cubicBezTo>
                <a:cubicBezTo>
                  <a:pt x="78" y="129"/>
                  <a:pt x="74" y="132"/>
                  <a:pt x="70" y="132"/>
                </a:cubicBezTo>
                <a:cubicBezTo>
                  <a:pt x="65" y="132"/>
                  <a:pt x="62" y="129"/>
                  <a:pt x="62" y="124"/>
                </a:cubicBezTo>
                <a:close/>
                <a:moveTo>
                  <a:pt x="52" y="68"/>
                </a:moveTo>
                <a:cubicBezTo>
                  <a:pt x="52" y="68"/>
                  <a:pt x="52" y="68"/>
                  <a:pt x="52" y="68"/>
                </a:cubicBezTo>
                <a:cubicBezTo>
                  <a:pt x="60" y="54"/>
                  <a:pt x="60" y="54"/>
                  <a:pt x="60" y="54"/>
                </a:cubicBezTo>
                <a:cubicBezTo>
                  <a:pt x="60" y="19"/>
                  <a:pt x="60" y="19"/>
                  <a:pt x="60" y="19"/>
                </a:cubicBezTo>
                <a:cubicBezTo>
                  <a:pt x="50" y="19"/>
                  <a:pt x="50" y="19"/>
                  <a:pt x="50" y="19"/>
                </a:cubicBezTo>
                <a:cubicBezTo>
                  <a:pt x="48" y="19"/>
                  <a:pt x="46" y="17"/>
                  <a:pt x="46" y="14"/>
                </a:cubicBezTo>
                <a:cubicBezTo>
                  <a:pt x="46" y="11"/>
                  <a:pt x="48" y="9"/>
                  <a:pt x="50" y="9"/>
                </a:cubicBezTo>
                <a:cubicBezTo>
                  <a:pt x="95" y="9"/>
                  <a:pt x="95" y="9"/>
                  <a:pt x="95" y="9"/>
                </a:cubicBezTo>
                <a:cubicBezTo>
                  <a:pt x="98" y="9"/>
                  <a:pt x="100" y="11"/>
                  <a:pt x="100" y="14"/>
                </a:cubicBezTo>
                <a:cubicBezTo>
                  <a:pt x="100" y="17"/>
                  <a:pt x="98" y="19"/>
                  <a:pt x="95" y="19"/>
                </a:cubicBezTo>
                <a:cubicBezTo>
                  <a:pt x="86" y="19"/>
                  <a:pt x="86" y="19"/>
                  <a:pt x="86" y="19"/>
                </a:cubicBezTo>
                <a:cubicBezTo>
                  <a:pt x="86" y="54"/>
                  <a:pt x="86" y="54"/>
                  <a:pt x="86" y="54"/>
                </a:cubicBezTo>
                <a:cubicBezTo>
                  <a:pt x="94" y="68"/>
                  <a:pt x="94" y="68"/>
                  <a:pt x="94" y="68"/>
                </a:cubicBezTo>
                <a:cubicBezTo>
                  <a:pt x="98" y="75"/>
                  <a:pt x="103" y="84"/>
                  <a:pt x="108" y="93"/>
                </a:cubicBezTo>
                <a:cubicBezTo>
                  <a:pt x="90" y="93"/>
                  <a:pt x="51" y="93"/>
                  <a:pt x="37" y="93"/>
                </a:cubicBezTo>
                <a:cubicBezTo>
                  <a:pt x="43" y="84"/>
                  <a:pt x="48" y="75"/>
                  <a:pt x="52" y="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14" name="Google Shape;314;p18"/>
          <p:cNvSpPr/>
          <p:nvPr/>
        </p:nvSpPr>
        <p:spPr>
          <a:xfrm>
            <a:off x="4850852" y="4759037"/>
            <a:ext cx="285834" cy="242694"/>
          </a:xfrm>
          <a:custGeom>
            <a:avLst/>
            <a:gdLst/>
            <a:ahLst/>
            <a:cxnLst/>
            <a:rect l="l" t="t" r="r" b="b"/>
            <a:pathLst>
              <a:path w="167" h="142" extrusionOk="0">
                <a:moveTo>
                  <a:pt x="141" y="31"/>
                </a:moveTo>
                <a:cubicBezTo>
                  <a:pt x="115" y="31"/>
                  <a:pt x="115" y="31"/>
                  <a:pt x="115" y="31"/>
                </a:cubicBezTo>
                <a:cubicBezTo>
                  <a:pt x="115" y="0"/>
                  <a:pt x="115" y="0"/>
                  <a:pt x="115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1" y="31"/>
                  <a:pt x="51" y="31"/>
                  <a:pt x="51" y="31"/>
                </a:cubicBezTo>
                <a:cubicBezTo>
                  <a:pt x="26" y="31"/>
                  <a:pt x="26" y="31"/>
                  <a:pt x="26" y="31"/>
                </a:cubicBezTo>
                <a:cubicBezTo>
                  <a:pt x="12" y="31"/>
                  <a:pt x="0" y="42"/>
                  <a:pt x="0" y="57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30"/>
                  <a:pt x="12" y="142"/>
                  <a:pt x="26" y="142"/>
                </a:cubicBezTo>
                <a:cubicBezTo>
                  <a:pt x="141" y="142"/>
                  <a:pt x="141" y="142"/>
                  <a:pt x="141" y="142"/>
                </a:cubicBezTo>
                <a:cubicBezTo>
                  <a:pt x="155" y="142"/>
                  <a:pt x="167" y="130"/>
                  <a:pt x="167" y="116"/>
                </a:cubicBezTo>
                <a:cubicBezTo>
                  <a:pt x="167" y="57"/>
                  <a:pt x="167" y="57"/>
                  <a:pt x="167" y="57"/>
                </a:cubicBezTo>
                <a:cubicBezTo>
                  <a:pt x="167" y="42"/>
                  <a:pt x="155" y="31"/>
                  <a:pt x="141" y="31"/>
                </a:cubicBezTo>
                <a:close/>
                <a:moveTo>
                  <a:pt x="63" y="12"/>
                </a:moveTo>
                <a:cubicBezTo>
                  <a:pt x="63" y="12"/>
                  <a:pt x="63" y="12"/>
                  <a:pt x="63" y="12"/>
                </a:cubicBezTo>
                <a:cubicBezTo>
                  <a:pt x="103" y="12"/>
                  <a:pt x="103" y="12"/>
                  <a:pt x="103" y="12"/>
                </a:cubicBezTo>
                <a:cubicBezTo>
                  <a:pt x="103" y="31"/>
                  <a:pt x="103" y="31"/>
                  <a:pt x="103" y="31"/>
                </a:cubicBezTo>
                <a:cubicBezTo>
                  <a:pt x="63" y="31"/>
                  <a:pt x="63" y="31"/>
                  <a:pt x="63" y="31"/>
                </a:cubicBezTo>
                <a:lnTo>
                  <a:pt x="63" y="12"/>
                </a:lnTo>
                <a:close/>
                <a:moveTo>
                  <a:pt x="143" y="94"/>
                </a:moveTo>
                <a:cubicBezTo>
                  <a:pt x="143" y="94"/>
                  <a:pt x="143" y="94"/>
                  <a:pt x="143" y="94"/>
                </a:cubicBezTo>
                <a:cubicBezTo>
                  <a:pt x="124" y="94"/>
                  <a:pt x="124" y="94"/>
                  <a:pt x="124" y="94"/>
                </a:cubicBezTo>
                <a:cubicBezTo>
                  <a:pt x="124" y="113"/>
                  <a:pt x="124" y="113"/>
                  <a:pt x="124" y="113"/>
                </a:cubicBezTo>
                <a:cubicBezTo>
                  <a:pt x="109" y="113"/>
                  <a:pt x="109" y="113"/>
                  <a:pt x="109" y="113"/>
                </a:cubicBezTo>
                <a:cubicBezTo>
                  <a:pt x="109" y="94"/>
                  <a:pt x="109" y="94"/>
                  <a:pt x="109" y="94"/>
                </a:cubicBezTo>
                <a:cubicBezTo>
                  <a:pt x="90" y="94"/>
                  <a:pt x="90" y="94"/>
                  <a:pt x="90" y="94"/>
                </a:cubicBezTo>
                <a:cubicBezTo>
                  <a:pt x="90" y="79"/>
                  <a:pt x="90" y="79"/>
                  <a:pt x="90" y="79"/>
                </a:cubicBezTo>
                <a:cubicBezTo>
                  <a:pt x="109" y="79"/>
                  <a:pt x="109" y="79"/>
                  <a:pt x="109" y="79"/>
                </a:cubicBezTo>
                <a:cubicBezTo>
                  <a:pt x="109" y="60"/>
                  <a:pt x="109" y="60"/>
                  <a:pt x="109" y="60"/>
                </a:cubicBezTo>
                <a:cubicBezTo>
                  <a:pt x="124" y="60"/>
                  <a:pt x="124" y="60"/>
                  <a:pt x="124" y="60"/>
                </a:cubicBezTo>
                <a:cubicBezTo>
                  <a:pt x="124" y="79"/>
                  <a:pt x="124" y="79"/>
                  <a:pt x="124" y="79"/>
                </a:cubicBezTo>
                <a:cubicBezTo>
                  <a:pt x="143" y="79"/>
                  <a:pt x="143" y="79"/>
                  <a:pt x="143" y="79"/>
                </a:cubicBezTo>
                <a:lnTo>
                  <a:pt x="143" y="94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15" name="Google Shape;315;p18"/>
          <p:cNvPicPr preferRelativeResize="0"/>
          <p:nvPr/>
        </p:nvPicPr>
        <p:blipFill rotWithShape="1">
          <a:blip r:embed="rId3">
            <a:alphaModFix/>
          </a:blip>
          <a:srcRect l="19926" t="27292" r="62649" b="9648"/>
          <a:stretch/>
        </p:blipFill>
        <p:spPr>
          <a:xfrm>
            <a:off x="6063700" y="1219650"/>
            <a:ext cx="2323692" cy="53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8"/>
          <p:cNvPicPr preferRelativeResize="0"/>
          <p:nvPr/>
        </p:nvPicPr>
        <p:blipFill rotWithShape="1">
          <a:blip r:embed="rId3">
            <a:alphaModFix/>
          </a:blip>
          <a:srcRect l="61632" t="26841" r="19935" b="11170"/>
          <a:stretch/>
        </p:blipFill>
        <p:spPr>
          <a:xfrm>
            <a:off x="9075625" y="1176350"/>
            <a:ext cx="2497538" cy="5302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6606" y="3311600"/>
            <a:ext cx="1818838" cy="1031764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8"/>
          <p:cNvSpPr txBox="1"/>
          <p:nvPr/>
        </p:nvSpPr>
        <p:spPr>
          <a:xfrm>
            <a:off x="1496969" y="3055356"/>
            <a:ext cx="3496800" cy="18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Muli"/>
                <a:ea typeface="Muli"/>
                <a:cs typeface="Muli"/>
                <a:sym typeface="Muli"/>
              </a:rPr>
              <a:t>People who feel more depressed tends get frustrated more easily when seeking health-related information!</a:t>
            </a:r>
            <a:endParaRPr sz="1800" b="1" dirty="0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0"/>
          <p:cNvSpPr txBox="1">
            <a:spLocks noGrp="1"/>
          </p:cNvSpPr>
          <p:nvPr>
            <p:ph type="body" idx="1"/>
          </p:nvPr>
        </p:nvSpPr>
        <p:spPr>
          <a:xfrm>
            <a:off x="1466625" y="345850"/>
            <a:ext cx="63264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/>
              <a:t>Lot of efforts= Frustrated?</a:t>
            </a:r>
            <a:endParaRPr/>
          </a:p>
        </p:txBody>
      </p:sp>
      <p:grpSp>
        <p:nvGrpSpPr>
          <p:cNvPr id="324" name="Google Shape;324;p20"/>
          <p:cNvGrpSpPr/>
          <p:nvPr/>
        </p:nvGrpSpPr>
        <p:grpSpPr>
          <a:xfrm>
            <a:off x="338260" y="329955"/>
            <a:ext cx="839890" cy="839890"/>
            <a:chOff x="6176699" y="1464128"/>
            <a:chExt cx="1103086" cy="1103086"/>
          </a:xfrm>
        </p:grpSpPr>
        <p:sp>
          <p:nvSpPr>
            <p:cNvPr id="325" name="Google Shape;325;p20"/>
            <p:cNvSpPr/>
            <p:nvPr/>
          </p:nvSpPr>
          <p:spPr>
            <a:xfrm>
              <a:off x="6176699" y="1464128"/>
              <a:ext cx="1103086" cy="1103086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326" name="Google Shape;326;p20"/>
            <p:cNvSpPr/>
            <p:nvPr/>
          </p:nvSpPr>
          <p:spPr>
            <a:xfrm>
              <a:off x="6555885" y="1843314"/>
              <a:ext cx="344714" cy="344714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pic>
        <p:nvPicPr>
          <p:cNvPr id="327" name="Google Shape;327;p20"/>
          <p:cNvPicPr preferRelativeResize="0"/>
          <p:nvPr/>
        </p:nvPicPr>
        <p:blipFill rotWithShape="1">
          <a:blip r:embed="rId3">
            <a:alphaModFix/>
          </a:blip>
          <a:srcRect l="48362" t="17037" r="27562" b="9809"/>
          <a:stretch/>
        </p:blipFill>
        <p:spPr>
          <a:xfrm>
            <a:off x="9256725" y="4064000"/>
            <a:ext cx="2485632" cy="24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0"/>
          <p:cNvPicPr preferRelativeResize="0"/>
          <p:nvPr/>
        </p:nvPicPr>
        <p:blipFill rotWithShape="1">
          <a:blip r:embed="rId4">
            <a:alphaModFix/>
          </a:blip>
          <a:srcRect l="7958" t="16489" r="68566" b="9364"/>
          <a:stretch/>
        </p:blipFill>
        <p:spPr>
          <a:xfrm>
            <a:off x="6615506" y="1274650"/>
            <a:ext cx="2381272" cy="2409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0"/>
          <p:cNvPicPr preferRelativeResize="0"/>
          <p:nvPr/>
        </p:nvPicPr>
        <p:blipFill rotWithShape="1">
          <a:blip r:embed="rId4">
            <a:alphaModFix/>
          </a:blip>
          <a:srcRect l="48974" t="16489" r="27550" b="9364"/>
          <a:stretch/>
        </p:blipFill>
        <p:spPr>
          <a:xfrm>
            <a:off x="9337671" y="1274650"/>
            <a:ext cx="2381272" cy="2409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0"/>
          <p:cNvPicPr preferRelativeResize="0"/>
          <p:nvPr/>
        </p:nvPicPr>
        <p:blipFill rotWithShape="1">
          <a:blip r:embed="rId3">
            <a:alphaModFix/>
          </a:blip>
          <a:srcRect l="7749" t="17037" r="68751" b="9809"/>
          <a:stretch/>
        </p:blipFill>
        <p:spPr>
          <a:xfrm>
            <a:off x="6621097" y="4070175"/>
            <a:ext cx="2426232" cy="24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0"/>
          <p:cNvPicPr preferRelativeResize="0"/>
          <p:nvPr/>
        </p:nvPicPr>
        <p:blipFill rotWithShape="1">
          <a:blip r:embed="rId5">
            <a:alphaModFix/>
          </a:blip>
          <a:srcRect t="7330"/>
          <a:stretch/>
        </p:blipFill>
        <p:spPr>
          <a:xfrm>
            <a:off x="1737150" y="4556325"/>
            <a:ext cx="3209550" cy="1694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0"/>
          <p:cNvSpPr txBox="1"/>
          <p:nvPr/>
        </p:nvSpPr>
        <p:spPr>
          <a:xfrm>
            <a:off x="719250" y="2168800"/>
            <a:ext cx="5550000" cy="16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Muli"/>
                <a:ea typeface="Muli"/>
                <a:cs typeface="Muli"/>
                <a:sym typeface="Muli"/>
              </a:rPr>
              <a:t>People who don’t feel depressed will not get frustrated</a:t>
            </a:r>
            <a:r>
              <a:rPr lang="en-US" sz="1800" b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 even they put a lot of efforts</a:t>
            </a:r>
            <a:r>
              <a:rPr lang="en-US" sz="1800" b="1">
                <a:latin typeface="Muli"/>
                <a:ea typeface="Muli"/>
                <a:cs typeface="Muli"/>
                <a:sym typeface="Muli"/>
              </a:rPr>
              <a:t>. However,  people who feel more depressed will get frustrated even they put less efforts on health information seeking.</a:t>
            </a:r>
            <a:endParaRPr sz="1800" b="1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702d29106f_2_21"/>
          <p:cNvSpPr txBox="1">
            <a:spLocks noGrp="1"/>
          </p:cNvSpPr>
          <p:nvPr>
            <p:ph type="body" idx="1"/>
          </p:nvPr>
        </p:nvSpPr>
        <p:spPr>
          <a:xfrm>
            <a:off x="1621325" y="319450"/>
            <a:ext cx="8284800" cy="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/>
              <a:t>Cancer worries by depression levels</a:t>
            </a:r>
            <a:endParaRPr/>
          </a:p>
        </p:txBody>
      </p:sp>
      <p:grpSp>
        <p:nvGrpSpPr>
          <p:cNvPr id="338" name="Google Shape;338;g702d29106f_2_21"/>
          <p:cNvGrpSpPr/>
          <p:nvPr/>
        </p:nvGrpSpPr>
        <p:grpSpPr>
          <a:xfrm>
            <a:off x="492972" y="303555"/>
            <a:ext cx="839900" cy="839900"/>
            <a:chOff x="6176699" y="1464128"/>
            <a:chExt cx="1103100" cy="1103100"/>
          </a:xfrm>
        </p:grpSpPr>
        <p:sp>
          <p:nvSpPr>
            <p:cNvPr id="339" name="Google Shape;339;g702d29106f_2_21"/>
            <p:cNvSpPr/>
            <p:nvPr/>
          </p:nvSpPr>
          <p:spPr>
            <a:xfrm>
              <a:off x="6176699" y="1464128"/>
              <a:ext cx="1103100" cy="11031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340" name="Google Shape;340;g702d29106f_2_21"/>
            <p:cNvSpPr/>
            <p:nvPr/>
          </p:nvSpPr>
          <p:spPr>
            <a:xfrm>
              <a:off x="6555885" y="1843314"/>
              <a:ext cx="344714" cy="344714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341" name="Google Shape;341;g702d29106f_2_21"/>
          <p:cNvSpPr txBox="1"/>
          <p:nvPr/>
        </p:nvSpPr>
        <p:spPr>
          <a:xfrm>
            <a:off x="1897954" y="3156504"/>
            <a:ext cx="15669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rPr>
              <a:t>A wonderful serenity has taken possession</a:t>
            </a:r>
            <a:endParaRPr/>
          </a:p>
        </p:txBody>
      </p:sp>
      <p:sp>
        <p:nvSpPr>
          <p:cNvPr id="342" name="Google Shape;342;g702d29106f_2_21"/>
          <p:cNvSpPr txBox="1"/>
          <p:nvPr/>
        </p:nvSpPr>
        <p:spPr>
          <a:xfrm>
            <a:off x="1727770" y="2889529"/>
            <a:ext cx="1907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Description</a:t>
            </a:r>
            <a:endParaRPr sz="1600" b="1">
              <a:solidFill>
                <a:schemeClr val="lt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43" name="Google Shape;343;g702d29106f_2_21"/>
          <p:cNvSpPr txBox="1"/>
          <p:nvPr/>
        </p:nvSpPr>
        <p:spPr>
          <a:xfrm>
            <a:off x="4174376" y="5353345"/>
            <a:ext cx="15669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rPr>
              <a:t>A wonderful serenity has taken possession</a:t>
            </a:r>
            <a:endParaRPr/>
          </a:p>
        </p:txBody>
      </p:sp>
      <p:sp>
        <p:nvSpPr>
          <p:cNvPr id="344" name="Google Shape;344;g702d29106f_2_21"/>
          <p:cNvSpPr txBox="1"/>
          <p:nvPr/>
        </p:nvSpPr>
        <p:spPr>
          <a:xfrm>
            <a:off x="4004192" y="5086369"/>
            <a:ext cx="1907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Description</a:t>
            </a:r>
            <a:endParaRPr sz="1600" b="1">
              <a:solidFill>
                <a:schemeClr val="lt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45" name="Google Shape;345;g702d29106f_2_21"/>
          <p:cNvSpPr/>
          <p:nvPr/>
        </p:nvSpPr>
        <p:spPr>
          <a:xfrm>
            <a:off x="7091294" y="2516881"/>
            <a:ext cx="285836" cy="259604"/>
          </a:xfrm>
          <a:custGeom>
            <a:avLst/>
            <a:gdLst/>
            <a:ahLst/>
            <a:cxnLst/>
            <a:rect l="l" t="t" r="r" b="b"/>
            <a:pathLst>
              <a:path w="167" h="152" extrusionOk="0">
                <a:moveTo>
                  <a:pt x="167" y="67"/>
                </a:moveTo>
                <a:cubicBezTo>
                  <a:pt x="167" y="67"/>
                  <a:pt x="167" y="67"/>
                  <a:pt x="167" y="67"/>
                </a:cubicBezTo>
                <a:cubicBezTo>
                  <a:pt x="165" y="63"/>
                  <a:pt x="156" y="59"/>
                  <a:pt x="141" y="57"/>
                </a:cubicBezTo>
                <a:cubicBezTo>
                  <a:pt x="164" y="20"/>
                  <a:pt x="164" y="20"/>
                  <a:pt x="164" y="20"/>
                </a:cubicBezTo>
                <a:cubicBezTo>
                  <a:pt x="167" y="15"/>
                  <a:pt x="166" y="9"/>
                  <a:pt x="161" y="5"/>
                </a:cubicBezTo>
                <a:cubicBezTo>
                  <a:pt x="159" y="4"/>
                  <a:pt x="159" y="4"/>
                  <a:pt x="159" y="4"/>
                </a:cubicBezTo>
                <a:cubicBezTo>
                  <a:pt x="154" y="0"/>
                  <a:pt x="148" y="0"/>
                  <a:pt x="144" y="4"/>
                </a:cubicBezTo>
                <a:cubicBezTo>
                  <a:pt x="94" y="52"/>
                  <a:pt x="94" y="52"/>
                  <a:pt x="94" y="52"/>
                </a:cubicBezTo>
                <a:cubicBezTo>
                  <a:pt x="90" y="52"/>
                  <a:pt x="87" y="52"/>
                  <a:pt x="84" y="52"/>
                </a:cubicBezTo>
                <a:cubicBezTo>
                  <a:pt x="39" y="52"/>
                  <a:pt x="3" y="59"/>
                  <a:pt x="0" y="67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9"/>
                </a:cubicBezTo>
                <a:cubicBezTo>
                  <a:pt x="0" y="115"/>
                  <a:pt x="38" y="152"/>
                  <a:pt x="84" y="152"/>
                </a:cubicBezTo>
                <a:cubicBezTo>
                  <a:pt x="130" y="152"/>
                  <a:pt x="167" y="115"/>
                  <a:pt x="167" y="68"/>
                </a:cubicBezTo>
                <a:cubicBezTo>
                  <a:pt x="167" y="68"/>
                  <a:pt x="167" y="68"/>
                  <a:pt x="167" y="68"/>
                </a:cubicBezTo>
                <a:cubicBezTo>
                  <a:pt x="167" y="68"/>
                  <a:pt x="167" y="68"/>
                  <a:pt x="167" y="68"/>
                </a:cubicBezTo>
                <a:cubicBezTo>
                  <a:pt x="167" y="68"/>
                  <a:pt x="167" y="68"/>
                  <a:pt x="167" y="67"/>
                </a:cubicBezTo>
                <a:close/>
                <a:moveTo>
                  <a:pt x="139" y="16"/>
                </a:moveTo>
                <a:cubicBezTo>
                  <a:pt x="139" y="16"/>
                  <a:pt x="139" y="16"/>
                  <a:pt x="139" y="16"/>
                </a:cubicBezTo>
                <a:cubicBezTo>
                  <a:pt x="141" y="16"/>
                  <a:pt x="143" y="18"/>
                  <a:pt x="143" y="20"/>
                </a:cubicBezTo>
                <a:cubicBezTo>
                  <a:pt x="143" y="23"/>
                  <a:pt x="141" y="24"/>
                  <a:pt x="139" y="24"/>
                </a:cubicBezTo>
                <a:cubicBezTo>
                  <a:pt x="138" y="24"/>
                  <a:pt x="136" y="23"/>
                  <a:pt x="136" y="20"/>
                </a:cubicBezTo>
                <a:cubicBezTo>
                  <a:pt x="136" y="18"/>
                  <a:pt x="138" y="16"/>
                  <a:pt x="139" y="16"/>
                </a:cubicBezTo>
                <a:close/>
                <a:moveTo>
                  <a:pt x="93" y="61"/>
                </a:moveTo>
                <a:cubicBezTo>
                  <a:pt x="93" y="61"/>
                  <a:pt x="93" y="61"/>
                  <a:pt x="93" y="61"/>
                </a:cubicBezTo>
                <a:cubicBezTo>
                  <a:pt x="129" y="25"/>
                  <a:pt x="129" y="25"/>
                  <a:pt x="129" y="25"/>
                </a:cubicBezTo>
                <a:cubicBezTo>
                  <a:pt x="130" y="24"/>
                  <a:pt x="132" y="24"/>
                  <a:pt x="134" y="25"/>
                </a:cubicBezTo>
                <a:cubicBezTo>
                  <a:pt x="134" y="27"/>
                  <a:pt x="134" y="28"/>
                  <a:pt x="134" y="30"/>
                </a:cubicBezTo>
                <a:cubicBezTo>
                  <a:pt x="98" y="65"/>
                  <a:pt x="98" y="65"/>
                  <a:pt x="98" y="65"/>
                </a:cubicBezTo>
                <a:cubicBezTo>
                  <a:pt x="97" y="66"/>
                  <a:pt x="96" y="66"/>
                  <a:pt x="96" y="66"/>
                </a:cubicBezTo>
                <a:cubicBezTo>
                  <a:pt x="94" y="66"/>
                  <a:pt x="94" y="66"/>
                  <a:pt x="93" y="65"/>
                </a:cubicBezTo>
                <a:cubicBezTo>
                  <a:pt x="92" y="64"/>
                  <a:pt x="92" y="63"/>
                  <a:pt x="93" y="61"/>
                </a:cubicBezTo>
                <a:close/>
                <a:moveTo>
                  <a:pt x="84" y="84"/>
                </a:moveTo>
                <a:cubicBezTo>
                  <a:pt x="84" y="84"/>
                  <a:pt x="84" y="84"/>
                  <a:pt x="84" y="84"/>
                </a:cubicBezTo>
                <a:cubicBezTo>
                  <a:pt x="46" y="84"/>
                  <a:pt x="15" y="78"/>
                  <a:pt x="15" y="72"/>
                </a:cubicBezTo>
                <a:cubicBezTo>
                  <a:pt x="15" y="65"/>
                  <a:pt x="46" y="60"/>
                  <a:pt x="84" y="60"/>
                </a:cubicBezTo>
                <a:cubicBezTo>
                  <a:pt x="84" y="60"/>
                  <a:pt x="85" y="60"/>
                  <a:pt x="86" y="60"/>
                </a:cubicBezTo>
                <a:cubicBezTo>
                  <a:pt x="69" y="76"/>
                  <a:pt x="69" y="76"/>
                  <a:pt x="69" y="76"/>
                </a:cubicBezTo>
                <a:cubicBezTo>
                  <a:pt x="69" y="76"/>
                  <a:pt x="101" y="79"/>
                  <a:pt x="130" y="75"/>
                </a:cubicBezTo>
                <a:cubicBezTo>
                  <a:pt x="137" y="64"/>
                  <a:pt x="137" y="64"/>
                  <a:pt x="137" y="64"/>
                </a:cubicBezTo>
                <a:cubicBezTo>
                  <a:pt x="147" y="66"/>
                  <a:pt x="152" y="69"/>
                  <a:pt x="152" y="72"/>
                </a:cubicBezTo>
                <a:cubicBezTo>
                  <a:pt x="152" y="78"/>
                  <a:pt x="122" y="84"/>
                  <a:pt x="84" y="8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46" name="Google Shape;346;g702d29106f_2_21"/>
          <p:cNvSpPr/>
          <p:nvPr/>
        </p:nvSpPr>
        <p:spPr>
          <a:xfrm>
            <a:off x="2556376" y="2504945"/>
            <a:ext cx="249980" cy="283475"/>
          </a:xfrm>
          <a:custGeom>
            <a:avLst/>
            <a:gdLst/>
            <a:ahLst/>
            <a:cxnLst/>
            <a:rect l="l" t="t" r="r" b="b"/>
            <a:pathLst>
              <a:path w="146" h="166" extrusionOk="0">
                <a:moveTo>
                  <a:pt x="142" y="133"/>
                </a:moveTo>
                <a:cubicBezTo>
                  <a:pt x="132" y="116"/>
                  <a:pt x="132" y="116"/>
                  <a:pt x="132" y="116"/>
                </a:cubicBezTo>
                <a:cubicBezTo>
                  <a:pt x="124" y="102"/>
                  <a:pt x="110" y="78"/>
                  <a:pt x="102" y="63"/>
                </a:cubicBezTo>
                <a:cubicBezTo>
                  <a:pt x="95" y="51"/>
                  <a:pt x="95" y="51"/>
                  <a:pt x="95" y="51"/>
                </a:cubicBezTo>
                <a:cubicBezTo>
                  <a:pt x="95" y="29"/>
                  <a:pt x="95" y="29"/>
                  <a:pt x="95" y="29"/>
                </a:cubicBezTo>
                <a:cubicBezTo>
                  <a:pt x="103" y="29"/>
                  <a:pt x="109" y="22"/>
                  <a:pt x="109" y="14"/>
                </a:cubicBezTo>
                <a:cubicBezTo>
                  <a:pt x="109" y="6"/>
                  <a:pt x="103" y="0"/>
                  <a:pt x="95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43" y="0"/>
                  <a:pt x="37" y="6"/>
                  <a:pt x="37" y="14"/>
                </a:cubicBezTo>
                <a:cubicBezTo>
                  <a:pt x="37" y="22"/>
                  <a:pt x="43" y="29"/>
                  <a:pt x="50" y="29"/>
                </a:cubicBezTo>
                <a:cubicBezTo>
                  <a:pt x="50" y="51"/>
                  <a:pt x="50" y="51"/>
                  <a:pt x="50" y="51"/>
                </a:cubicBezTo>
                <a:cubicBezTo>
                  <a:pt x="44" y="63"/>
                  <a:pt x="44" y="63"/>
                  <a:pt x="44" y="63"/>
                </a:cubicBezTo>
                <a:cubicBezTo>
                  <a:pt x="35" y="78"/>
                  <a:pt x="22" y="102"/>
                  <a:pt x="14" y="116"/>
                </a:cubicBezTo>
                <a:cubicBezTo>
                  <a:pt x="4" y="133"/>
                  <a:pt x="4" y="133"/>
                  <a:pt x="4" y="133"/>
                </a:cubicBezTo>
                <a:cubicBezTo>
                  <a:pt x="1" y="137"/>
                  <a:pt x="0" y="143"/>
                  <a:pt x="0" y="147"/>
                </a:cubicBezTo>
                <a:cubicBezTo>
                  <a:pt x="0" y="150"/>
                  <a:pt x="0" y="152"/>
                  <a:pt x="1" y="155"/>
                </a:cubicBezTo>
                <a:cubicBezTo>
                  <a:pt x="3" y="158"/>
                  <a:pt x="6" y="162"/>
                  <a:pt x="10" y="163"/>
                </a:cubicBezTo>
                <a:cubicBezTo>
                  <a:pt x="14" y="165"/>
                  <a:pt x="18" y="166"/>
                  <a:pt x="23" y="166"/>
                </a:cubicBezTo>
                <a:cubicBezTo>
                  <a:pt x="43" y="166"/>
                  <a:pt x="43" y="166"/>
                  <a:pt x="43" y="166"/>
                </a:cubicBezTo>
                <a:cubicBezTo>
                  <a:pt x="59" y="166"/>
                  <a:pt x="87" y="166"/>
                  <a:pt x="104" y="166"/>
                </a:cubicBezTo>
                <a:cubicBezTo>
                  <a:pt x="123" y="166"/>
                  <a:pt x="123" y="166"/>
                  <a:pt x="123" y="166"/>
                </a:cubicBezTo>
                <a:cubicBezTo>
                  <a:pt x="129" y="166"/>
                  <a:pt x="135" y="164"/>
                  <a:pt x="140" y="161"/>
                </a:cubicBezTo>
                <a:cubicBezTo>
                  <a:pt x="142" y="159"/>
                  <a:pt x="144" y="157"/>
                  <a:pt x="144" y="155"/>
                </a:cubicBezTo>
                <a:cubicBezTo>
                  <a:pt x="146" y="152"/>
                  <a:pt x="146" y="150"/>
                  <a:pt x="146" y="147"/>
                </a:cubicBezTo>
                <a:cubicBezTo>
                  <a:pt x="146" y="143"/>
                  <a:pt x="144" y="137"/>
                  <a:pt x="142" y="133"/>
                </a:cubicBezTo>
                <a:close/>
                <a:moveTo>
                  <a:pt x="50" y="126"/>
                </a:moveTo>
                <a:cubicBezTo>
                  <a:pt x="50" y="126"/>
                  <a:pt x="50" y="126"/>
                  <a:pt x="50" y="126"/>
                </a:cubicBezTo>
                <a:cubicBezTo>
                  <a:pt x="54" y="126"/>
                  <a:pt x="58" y="130"/>
                  <a:pt x="58" y="133"/>
                </a:cubicBezTo>
                <a:cubicBezTo>
                  <a:pt x="58" y="138"/>
                  <a:pt x="54" y="141"/>
                  <a:pt x="50" y="141"/>
                </a:cubicBezTo>
                <a:cubicBezTo>
                  <a:pt x="45" y="141"/>
                  <a:pt x="42" y="138"/>
                  <a:pt x="42" y="133"/>
                </a:cubicBezTo>
                <a:cubicBezTo>
                  <a:pt x="42" y="130"/>
                  <a:pt x="45" y="126"/>
                  <a:pt x="50" y="126"/>
                </a:cubicBezTo>
                <a:close/>
                <a:moveTo>
                  <a:pt x="44" y="112"/>
                </a:moveTo>
                <a:cubicBezTo>
                  <a:pt x="44" y="112"/>
                  <a:pt x="44" y="112"/>
                  <a:pt x="44" y="112"/>
                </a:cubicBezTo>
                <a:cubicBezTo>
                  <a:pt x="44" y="108"/>
                  <a:pt x="48" y="104"/>
                  <a:pt x="53" y="104"/>
                </a:cubicBezTo>
                <a:cubicBezTo>
                  <a:pt x="58" y="104"/>
                  <a:pt x="61" y="108"/>
                  <a:pt x="61" y="112"/>
                </a:cubicBezTo>
                <a:cubicBezTo>
                  <a:pt x="61" y="116"/>
                  <a:pt x="58" y="120"/>
                  <a:pt x="53" y="120"/>
                </a:cubicBezTo>
                <a:cubicBezTo>
                  <a:pt x="48" y="120"/>
                  <a:pt x="44" y="116"/>
                  <a:pt x="44" y="112"/>
                </a:cubicBezTo>
                <a:close/>
                <a:moveTo>
                  <a:pt x="62" y="124"/>
                </a:moveTo>
                <a:cubicBezTo>
                  <a:pt x="62" y="124"/>
                  <a:pt x="62" y="124"/>
                  <a:pt x="62" y="124"/>
                </a:cubicBezTo>
                <a:cubicBezTo>
                  <a:pt x="62" y="120"/>
                  <a:pt x="65" y="117"/>
                  <a:pt x="70" y="117"/>
                </a:cubicBezTo>
                <a:cubicBezTo>
                  <a:pt x="74" y="117"/>
                  <a:pt x="78" y="120"/>
                  <a:pt x="78" y="124"/>
                </a:cubicBezTo>
                <a:cubicBezTo>
                  <a:pt x="78" y="129"/>
                  <a:pt x="74" y="132"/>
                  <a:pt x="70" y="132"/>
                </a:cubicBezTo>
                <a:cubicBezTo>
                  <a:pt x="65" y="132"/>
                  <a:pt x="62" y="129"/>
                  <a:pt x="62" y="124"/>
                </a:cubicBezTo>
                <a:close/>
                <a:moveTo>
                  <a:pt x="52" y="68"/>
                </a:moveTo>
                <a:cubicBezTo>
                  <a:pt x="52" y="68"/>
                  <a:pt x="52" y="68"/>
                  <a:pt x="52" y="68"/>
                </a:cubicBezTo>
                <a:cubicBezTo>
                  <a:pt x="60" y="54"/>
                  <a:pt x="60" y="54"/>
                  <a:pt x="60" y="54"/>
                </a:cubicBezTo>
                <a:cubicBezTo>
                  <a:pt x="60" y="19"/>
                  <a:pt x="60" y="19"/>
                  <a:pt x="60" y="19"/>
                </a:cubicBezTo>
                <a:cubicBezTo>
                  <a:pt x="50" y="19"/>
                  <a:pt x="50" y="19"/>
                  <a:pt x="50" y="19"/>
                </a:cubicBezTo>
                <a:cubicBezTo>
                  <a:pt x="48" y="19"/>
                  <a:pt x="46" y="17"/>
                  <a:pt x="46" y="14"/>
                </a:cubicBezTo>
                <a:cubicBezTo>
                  <a:pt x="46" y="11"/>
                  <a:pt x="48" y="9"/>
                  <a:pt x="50" y="9"/>
                </a:cubicBezTo>
                <a:cubicBezTo>
                  <a:pt x="95" y="9"/>
                  <a:pt x="95" y="9"/>
                  <a:pt x="95" y="9"/>
                </a:cubicBezTo>
                <a:cubicBezTo>
                  <a:pt x="98" y="9"/>
                  <a:pt x="100" y="11"/>
                  <a:pt x="100" y="14"/>
                </a:cubicBezTo>
                <a:cubicBezTo>
                  <a:pt x="100" y="17"/>
                  <a:pt x="98" y="19"/>
                  <a:pt x="95" y="19"/>
                </a:cubicBezTo>
                <a:cubicBezTo>
                  <a:pt x="86" y="19"/>
                  <a:pt x="86" y="19"/>
                  <a:pt x="86" y="19"/>
                </a:cubicBezTo>
                <a:cubicBezTo>
                  <a:pt x="86" y="54"/>
                  <a:pt x="86" y="54"/>
                  <a:pt x="86" y="54"/>
                </a:cubicBezTo>
                <a:cubicBezTo>
                  <a:pt x="94" y="68"/>
                  <a:pt x="94" y="68"/>
                  <a:pt x="94" y="68"/>
                </a:cubicBezTo>
                <a:cubicBezTo>
                  <a:pt x="98" y="75"/>
                  <a:pt x="103" y="84"/>
                  <a:pt x="108" y="93"/>
                </a:cubicBezTo>
                <a:cubicBezTo>
                  <a:pt x="90" y="93"/>
                  <a:pt x="51" y="93"/>
                  <a:pt x="37" y="93"/>
                </a:cubicBezTo>
                <a:cubicBezTo>
                  <a:pt x="43" y="84"/>
                  <a:pt x="48" y="75"/>
                  <a:pt x="52" y="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47" name="Google Shape;347;g702d29106f_2_21"/>
          <p:cNvSpPr/>
          <p:nvPr/>
        </p:nvSpPr>
        <p:spPr>
          <a:xfrm>
            <a:off x="4850852" y="4759037"/>
            <a:ext cx="285834" cy="242694"/>
          </a:xfrm>
          <a:custGeom>
            <a:avLst/>
            <a:gdLst/>
            <a:ahLst/>
            <a:cxnLst/>
            <a:rect l="l" t="t" r="r" b="b"/>
            <a:pathLst>
              <a:path w="167" h="142" extrusionOk="0">
                <a:moveTo>
                  <a:pt x="141" y="31"/>
                </a:moveTo>
                <a:cubicBezTo>
                  <a:pt x="115" y="31"/>
                  <a:pt x="115" y="31"/>
                  <a:pt x="115" y="31"/>
                </a:cubicBezTo>
                <a:cubicBezTo>
                  <a:pt x="115" y="0"/>
                  <a:pt x="115" y="0"/>
                  <a:pt x="115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1" y="31"/>
                  <a:pt x="51" y="31"/>
                  <a:pt x="51" y="31"/>
                </a:cubicBezTo>
                <a:cubicBezTo>
                  <a:pt x="26" y="31"/>
                  <a:pt x="26" y="31"/>
                  <a:pt x="26" y="31"/>
                </a:cubicBezTo>
                <a:cubicBezTo>
                  <a:pt x="12" y="31"/>
                  <a:pt x="0" y="42"/>
                  <a:pt x="0" y="57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30"/>
                  <a:pt x="12" y="142"/>
                  <a:pt x="26" y="142"/>
                </a:cubicBezTo>
                <a:cubicBezTo>
                  <a:pt x="141" y="142"/>
                  <a:pt x="141" y="142"/>
                  <a:pt x="141" y="142"/>
                </a:cubicBezTo>
                <a:cubicBezTo>
                  <a:pt x="155" y="142"/>
                  <a:pt x="167" y="130"/>
                  <a:pt x="167" y="116"/>
                </a:cubicBezTo>
                <a:cubicBezTo>
                  <a:pt x="167" y="57"/>
                  <a:pt x="167" y="57"/>
                  <a:pt x="167" y="57"/>
                </a:cubicBezTo>
                <a:cubicBezTo>
                  <a:pt x="167" y="42"/>
                  <a:pt x="155" y="31"/>
                  <a:pt x="141" y="31"/>
                </a:cubicBezTo>
                <a:close/>
                <a:moveTo>
                  <a:pt x="63" y="12"/>
                </a:moveTo>
                <a:cubicBezTo>
                  <a:pt x="63" y="12"/>
                  <a:pt x="63" y="12"/>
                  <a:pt x="63" y="12"/>
                </a:cubicBezTo>
                <a:cubicBezTo>
                  <a:pt x="103" y="12"/>
                  <a:pt x="103" y="12"/>
                  <a:pt x="103" y="12"/>
                </a:cubicBezTo>
                <a:cubicBezTo>
                  <a:pt x="103" y="31"/>
                  <a:pt x="103" y="31"/>
                  <a:pt x="103" y="31"/>
                </a:cubicBezTo>
                <a:cubicBezTo>
                  <a:pt x="63" y="31"/>
                  <a:pt x="63" y="31"/>
                  <a:pt x="63" y="31"/>
                </a:cubicBezTo>
                <a:lnTo>
                  <a:pt x="63" y="12"/>
                </a:lnTo>
                <a:close/>
                <a:moveTo>
                  <a:pt x="143" y="94"/>
                </a:moveTo>
                <a:cubicBezTo>
                  <a:pt x="143" y="94"/>
                  <a:pt x="143" y="94"/>
                  <a:pt x="143" y="94"/>
                </a:cubicBezTo>
                <a:cubicBezTo>
                  <a:pt x="124" y="94"/>
                  <a:pt x="124" y="94"/>
                  <a:pt x="124" y="94"/>
                </a:cubicBezTo>
                <a:cubicBezTo>
                  <a:pt x="124" y="113"/>
                  <a:pt x="124" y="113"/>
                  <a:pt x="124" y="113"/>
                </a:cubicBezTo>
                <a:cubicBezTo>
                  <a:pt x="109" y="113"/>
                  <a:pt x="109" y="113"/>
                  <a:pt x="109" y="113"/>
                </a:cubicBezTo>
                <a:cubicBezTo>
                  <a:pt x="109" y="94"/>
                  <a:pt x="109" y="94"/>
                  <a:pt x="109" y="94"/>
                </a:cubicBezTo>
                <a:cubicBezTo>
                  <a:pt x="90" y="94"/>
                  <a:pt x="90" y="94"/>
                  <a:pt x="90" y="94"/>
                </a:cubicBezTo>
                <a:cubicBezTo>
                  <a:pt x="90" y="79"/>
                  <a:pt x="90" y="79"/>
                  <a:pt x="90" y="79"/>
                </a:cubicBezTo>
                <a:cubicBezTo>
                  <a:pt x="109" y="79"/>
                  <a:pt x="109" y="79"/>
                  <a:pt x="109" y="79"/>
                </a:cubicBezTo>
                <a:cubicBezTo>
                  <a:pt x="109" y="60"/>
                  <a:pt x="109" y="60"/>
                  <a:pt x="109" y="60"/>
                </a:cubicBezTo>
                <a:cubicBezTo>
                  <a:pt x="124" y="60"/>
                  <a:pt x="124" y="60"/>
                  <a:pt x="124" y="60"/>
                </a:cubicBezTo>
                <a:cubicBezTo>
                  <a:pt x="124" y="79"/>
                  <a:pt x="124" y="79"/>
                  <a:pt x="124" y="79"/>
                </a:cubicBezTo>
                <a:cubicBezTo>
                  <a:pt x="143" y="79"/>
                  <a:pt x="143" y="79"/>
                  <a:pt x="143" y="79"/>
                </a:cubicBezTo>
                <a:lnTo>
                  <a:pt x="143" y="94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48" name="Google Shape;348;g702d29106f_2_21"/>
          <p:cNvPicPr preferRelativeResize="0"/>
          <p:nvPr/>
        </p:nvPicPr>
        <p:blipFill rotWithShape="1">
          <a:blip r:embed="rId3">
            <a:alphaModFix/>
          </a:blip>
          <a:srcRect l="-397" t="1439" r="15845" b="-1440"/>
          <a:stretch/>
        </p:blipFill>
        <p:spPr>
          <a:xfrm>
            <a:off x="457200" y="1542475"/>
            <a:ext cx="11429998" cy="428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702d29106f_2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62152" y="1186875"/>
            <a:ext cx="2493375" cy="644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g702d29106f_2_21"/>
          <p:cNvSpPr txBox="1"/>
          <p:nvPr/>
        </p:nvSpPr>
        <p:spPr>
          <a:xfrm>
            <a:off x="4850850" y="5509425"/>
            <a:ext cx="31263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uli"/>
                <a:ea typeface="Muli"/>
                <a:cs typeface="Muli"/>
                <a:sym typeface="Muli"/>
              </a:rPr>
              <a:t>         Worried about getting cancer</a:t>
            </a:r>
            <a:endParaRPr b="1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51" name="Google Shape;351;g702d29106f_2_21"/>
          <p:cNvSpPr txBox="1"/>
          <p:nvPr/>
        </p:nvSpPr>
        <p:spPr>
          <a:xfrm rot="-5400000">
            <a:off x="-394082" y="3202875"/>
            <a:ext cx="1472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uli"/>
                <a:ea typeface="Muli"/>
                <a:cs typeface="Muli"/>
                <a:sym typeface="Muli"/>
              </a:rPr>
              <a:t>Proportion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52" name="Google Shape;352;g702d29106f_2_21"/>
          <p:cNvSpPr txBox="1"/>
          <p:nvPr/>
        </p:nvSpPr>
        <p:spPr>
          <a:xfrm>
            <a:off x="2806350" y="5935525"/>
            <a:ext cx="75111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Muli"/>
                <a:ea typeface="Muli"/>
                <a:cs typeface="Muli"/>
                <a:sym typeface="Muli"/>
              </a:rPr>
              <a:t>People who feel more depressed worry more about getting cancer!</a:t>
            </a:r>
            <a:endParaRPr sz="1800" b="1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1"/>
          <p:cNvSpPr txBox="1">
            <a:spLocks noGrp="1"/>
          </p:cNvSpPr>
          <p:nvPr>
            <p:ph type="body" idx="1"/>
          </p:nvPr>
        </p:nvSpPr>
        <p:spPr>
          <a:xfrm>
            <a:off x="1451650" y="371300"/>
            <a:ext cx="100047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/>
              <a:t>Relationship between dimensions of trust</a:t>
            </a:r>
            <a:endParaRPr/>
          </a:p>
        </p:txBody>
      </p:sp>
      <p:grpSp>
        <p:nvGrpSpPr>
          <p:cNvPr id="358" name="Google Shape;358;p21"/>
          <p:cNvGrpSpPr/>
          <p:nvPr/>
        </p:nvGrpSpPr>
        <p:grpSpPr>
          <a:xfrm>
            <a:off x="511172" y="336255"/>
            <a:ext cx="839890" cy="839890"/>
            <a:chOff x="6176699" y="1464128"/>
            <a:chExt cx="1103086" cy="1103086"/>
          </a:xfrm>
        </p:grpSpPr>
        <p:sp>
          <p:nvSpPr>
            <p:cNvPr id="359" name="Google Shape;359;p21"/>
            <p:cNvSpPr/>
            <p:nvPr/>
          </p:nvSpPr>
          <p:spPr>
            <a:xfrm>
              <a:off x="6176699" y="1464128"/>
              <a:ext cx="1103086" cy="1103086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6555885" y="1843314"/>
              <a:ext cx="344714" cy="344714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pic>
        <p:nvPicPr>
          <p:cNvPr id="361" name="Google Shape;36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5275" y="1311125"/>
            <a:ext cx="5620599" cy="5242076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1"/>
          <p:cNvSpPr txBox="1"/>
          <p:nvPr/>
        </p:nvSpPr>
        <p:spPr>
          <a:xfrm>
            <a:off x="176950" y="2488975"/>
            <a:ext cx="5470800" cy="24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</a:pPr>
            <a:r>
              <a:rPr lang="en-US" sz="1800" b="1">
                <a:latin typeface="Muli"/>
                <a:ea typeface="Muli"/>
                <a:cs typeface="Muli"/>
                <a:sym typeface="Muli"/>
              </a:rPr>
              <a:t>There is a relationship between dimensions of trust itself.</a:t>
            </a:r>
            <a:endParaRPr sz="1800" b="1">
              <a:latin typeface="Muli"/>
              <a:ea typeface="Muli"/>
              <a:cs typeface="Muli"/>
              <a:sym typeface="Mul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uli"/>
              <a:ea typeface="Muli"/>
              <a:cs typeface="Muli"/>
              <a:sym typeface="Muli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○"/>
            </a:pPr>
            <a:r>
              <a:rPr lang="en-US" sz="1800">
                <a:latin typeface="Muli"/>
                <a:ea typeface="Muli"/>
                <a:cs typeface="Muli"/>
                <a:sym typeface="Muli"/>
              </a:rPr>
              <a:t>People who trust charities tend to trust religious organization.</a:t>
            </a:r>
            <a:endParaRPr sz="1800">
              <a:latin typeface="Muli"/>
              <a:ea typeface="Muli"/>
              <a:cs typeface="Muli"/>
              <a:sym typeface="Mul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uli"/>
              <a:ea typeface="Muli"/>
              <a:cs typeface="Muli"/>
              <a:sym typeface="Muli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○"/>
            </a:pPr>
            <a:r>
              <a:rPr lang="en-US" sz="1800">
                <a:latin typeface="Muli"/>
                <a:ea typeface="Muli"/>
                <a:cs typeface="Muli"/>
                <a:sym typeface="Muli"/>
              </a:rPr>
              <a:t>People who trust government tend to trust doctor.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Google Shape;368;g702d29106f_4_2"/>
          <p:cNvGrpSpPr/>
          <p:nvPr/>
        </p:nvGrpSpPr>
        <p:grpSpPr>
          <a:xfrm>
            <a:off x="167422" y="255580"/>
            <a:ext cx="839900" cy="839900"/>
            <a:chOff x="6176699" y="1464128"/>
            <a:chExt cx="1103100" cy="1103100"/>
          </a:xfrm>
        </p:grpSpPr>
        <p:sp>
          <p:nvSpPr>
            <p:cNvPr id="369" name="Google Shape;369;g702d29106f_4_2"/>
            <p:cNvSpPr/>
            <p:nvPr/>
          </p:nvSpPr>
          <p:spPr>
            <a:xfrm>
              <a:off x="6176699" y="1464128"/>
              <a:ext cx="1103100" cy="11031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370" name="Google Shape;370;g702d29106f_4_2"/>
            <p:cNvSpPr/>
            <p:nvPr/>
          </p:nvSpPr>
          <p:spPr>
            <a:xfrm>
              <a:off x="6555885" y="1843314"/>
              <a:ext cx="344714" cy="344714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371" name="Google Shape;371;g702d29106f_4_2"/>
          <p:cNvSpPr txBox="1">
            <a:spLocks noGrp="1"/>
          </p:cNvSpPr>
          <p:nvPr>
            <p:ph type="body" idx="2"/>
          </p:nvPr>
        </p:nvSpPr>
        <p:spPr>
          <a:xfrm>
            <a:off x="1069975" y="164700"/>
            <a:ext cx="11026800" cy="1124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influence of age/income/education on trust</a:t>
            </a:r>
            <a:endParaRPr/>
          </a:p>
        </p:txBody>
      </p:sp>
      <p:pic>
        <p:nvPicPr>
          <p:cNvPr id="372" name="Google Shape;372;g702d29106f_4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25" y="1364925"/>
            <a:ext cx="6186926" cy="5324676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702d29106f_4_2"/>
          <p:cNvSpPr txBox="1"/>
          <p:nvPr/>
        </p:nvSpPr>
        <p:spPr>
          <a:xfrm>
            <a:off x="6728725" y="2004875"/>
            <a:ext cx="5135100" cy="3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</a:pPr>
            <a:r>
              <a:rPr lang="en-US" sz="1800">
                <a:latin typeface="Muli"/>
                <a:ea typeface="Muli"/>
                <a:cs typeface="Muli"/>
                <a:sym typeface="Muli"/>
              </a:rPr>
              <a:t>There is a positive relationship between age, income and education with trust doctor.</a:t>
            </a:r>
            <a:endParaRPr sz="1800">
              <a:latin typeface="Muli"/>
              <a:ea typeface="Muli"/>
              <a:cs typeface="Muli"/>
              <a:sym typeface="Mul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uli"/>
              <a:ea typeface="Muli"/>
              <a:cs typeface="Muli"/>
              <a:sym typeface="Mul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</a:pPr>
            <a:r>
              <a:rPr lang="en-US" sz="1800">
                <a:latin typeface="Muli"/>
                <a:ea typeface="Muli"/>
                <a:cs typeface="Muli"/>
                <a:sym typeface="Muli"/>
              </a:rPr>
              <a:t>People with higher education level and higher income level tend to trust government. At the same time, they tend to do not trust religious organization.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702d29106f_4_14"/>
          <p:cNvSpPr txBox="1">
            <a:spLocks noGrp="1"/>
          </p:cNvSpPr>
          <p:nvPr>
            <p:ph type="body" idx="1"/>
          </p:nvPr>
        </p:nvSpPr>
        <p:spPr>
          <a:xfrm>
            <a:off x="1186750" y="135750"/>
            <a:ext cx="6468000" cy="690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Trust level based on race</a:t>
            </a:r>
            <a:endParaRPr/>
          </a:p>
        </p:txBody>
      </p:sp>
      <p:grpSp>
        <p:nvGrpSpPr>
          <p:cNvPr id="381" name="Google Shape;381;g702d29106f_4_14"/>
          <p:cNvGrpSpPr/>
          <p:nvPr/>
        </p:nvGrpSpPr>
        <p:grpSpPr>
          <a:xfrm>
            <a:off x="237197" y="135755"/>
            <a:ext cx="839900" cy="839900"/>
            <a:chOff x="6176699" y="1464128"/>
            <a:chExt cx="1103100" cy="1103100"/>
          </a:xfrm>
        </p:grpSpPr>
        <p:sp>
          <p:nvSpPr>
            <p:cNvPr id="382" name="Google Shape;382;g702d29106f_4_14"/>
            <p:cNvSpPr/>
            <p:nvPr/>
          </p:nvSpPr>
          <p:spPr>
            <a:xfrm>
              <a:off x="6176699" y="1464128"/>
              <a:ext cx="1103100" cy="11031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383" name="Google Shape;383;g702d29106f_4_14"/>
            <p:cNvSpPr/>
            <p:nvPr/>
          </p:nvSpPr>
          <p:spPr>
            <a:xfrm>
              <a:off x="6555885" y="1843314"/>
              <a:ext cx="344714" cy="344714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1AB48F-0E1B-254C-8B28-270EE0043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5644"/>
            <a:ext cx="11698014" cy="331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oogle Shape;384;g702d29106f_4_14">
            <a:extLst>
              <a:ext uri="{FF2B5EF4-FFF2-40B4-BE49-F238E27FC236}">
                <a16:creationId xmlns:a16="http://schemas.microsoft.com/office/drawing/2014/main" id="{C259A88B-1B41-5442-8C39-391C3B4D0B8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846" r="655"/>
          <a:stretch/>
        </p:blipFill>
        <p:spPr>
          <a:xfrm>
            <a:off x="237197" y="4046482"/>
            <a:ext cx="11580049" cy="2824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702d29106f_4_27"/>
          <p:cNvSpPr txBox="1">
            <a:spLocks noGrp="1"/>
          </p:cNvSpPr>
          <p:nvPr>
            <p:ph type="body" idx="1"/>
          </p:nvPr>
        </p:nvSpPr>
        <p:spPr>
          <a:xfrm>
            <a:off x="1521450" y="466250"/>
            <a:ext cx="9705000" cy="668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How to increase the trust level to doctor?</a:t>
            </a:r>
            <a:endParaRPr/>
          </a:p>
        </p:txBody>
      </p:sp>
      <p:grpSp>
        <p:nvGrpSpPr>
          <p:cNvPr id="391" name="Google Shape;391;g702d29106f_4_27"/>
          <p:cNvGrpSpPr/>
          <p:nvPr/>
        </p:nvGrpSpPr>
        <p:grpSpPr>
          <a:xfrm>
            <a:off x="524722" y="380355"/>
            <a:ext cx="839900" cy="839900"/>
            <a:chOff x="6176699" y="1464128"/>
            <a:chExt cx="1103100" cy="1103100"/>
          </a:xfrm>
        </p:grpSpPr>
        <p:sp>
          <p:nvSpPr>
            <p:cNvPr id="392" name="Google Shape;392;g702d29106f_4_27"/>
            <p:cNvSpPr/>
            <p:nvPr/>
          </p:nvSpPr>
          <p:spPr>
            <a:xfrm>
              <a:off x="6176699" y="1464128"/>
              <a:ext cx="1103100" cy="11031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393" name="Google Shape;393;g702d29106f_4_27"/>
            <p:cNvSpPr/>
            <p:nvPr/>
          </p:nvSpPr>
          <p:spPr>
            <a:xfrm>
              <a:off x="6555885" y="1843314"/>
              <a:ext cx="344714" cy="344714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pic>
        <p:nvPicPr>
          <p:cNvPr id="394" name="Google Shape;394;g702d29106f_4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725" y="1491167"/>
            <a:ext cx="5826125" cy="5097258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g702d29106f_4_27"/>
          <p:cNvSpPr txBox="1"/>
          <p:nvPr/>
        </p:nvSpPr>
        <p:spPr>
          <a:xfrm>
            <a:off x="6593175" y="1804075"/>
            <a:ext cx="4875900" cy="3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Muli"/>
              <a:buChar char="●"/>
            </a:pPr>
            <a:r>
              <a:rPr lang="en-US" sz="24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There is obvious relationship between the quality of healthcare and trust level to doctor.</a:t>
            </a:r>
            <a:endParaRPr sz="2400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Muli"/>
              <a:buChar char="●"/>
            </a:pPr>
            <a:r>
              <a:rPr lang="en-US" sz="24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If we want to make people trust doctor more, we should increase the quality of healthcare first.</a:t>
            </a:r>
            <a:endParaRPr sz="2400" dirty="0">
              <a:latin typeface="Muli"/>
              <a:ea typeface="Muli"/>
              <a:cs typeface="Muli"/>
              <a:sym typeface="Mul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Muli"/>
              <a:ea typeface="Muli"/>
              <a:cs typeface="Muli"/>
              <a:sym typeface="Mul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702d29106f_2_14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g702d29106f_2_1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6CAC5">
                  <a:alpha val="64705"/>
                </a:srgbClr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402" name="Google Shape;402;g702d29106f_2_143"/>
          <p:cNvGrpSpPr/>
          <p:nvPr/>
        </p:nvGrpSpPr>
        <p:grpSpPr>
          <a:xfrm>
            <a:off x="2804572" y="1249380"/>
            <a:ext cx="839900" cy="839900"/>
            <a:chOff x="6176699" y="1464128"/>
            <a:chExt cx="1103100" cy="1103100"/>
          </a:xfrm>
        </p:grpSpPr>
        <p:sp>
          <p:nvSpPr>
            <p:cNvPr id="403" name="Google Shape;403;g702d29106f_2_143"/>
            <p:cNvSpPr/>
            <p:nvPr/>
          </p:nvSpPr>
          <p:spPr>
            <a:xfrm>
              <a:off x="6176699" y="1464128"/>
              <a:ext cx="1103100" cy="1103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404" name="Google Shape;404;g702d29106f_2_143"/>
            <p:cNvSpPr/>
            <p:nvPr/>
          </p:nvSpPr>
          <p:spPr>
            <a:xfrm>
              <a:off x="6555885" y="1843314"/>
              <a:ext cx="344714" cy="344714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405" name="Google Shape;405;g702d29106f_2_143"/>
          <p:cNvSpPr txBox="1">
            <a:spLocks noGrp="1"/>
          </p:cNvSpPr>
          <p:nvPr>
            <p:ph type="body" idx="1"/>
          </p:nvPr>
        </p:nvSpPr>
        <p:spPr>
          <a:xfrm>
            <a:off x="3831325" y="1249325"/>
            <a:ext cx="4785600" cy="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None/>
            </a:pPr>
            <a:r>
              <a:rPr lang="en-US"/>
              <a:t>Predictive Analysis</a:t>
            </a:r>
            <a:endParaRPr/>
          </a:p>
        </p:txBody>
      </p:sp>
      <p:sp>
        <p:nvSpPr>
          <p:cNvPr id="406" name="Google Shape;406;g702d29106f_2_143"/>
          <p:cNvSpPr txBox="1"/>
          <p:nvPr/>
        </p:nvSpPr>
        <p:spPr>
          <a:xfrm>
            <a:off x="2657475" y="3343275"/>
            <a:ext cx="6877200" cy="1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rPr>
              <a:t>The human body is the best picture of the human soul.</a:t>
            </a:r>
            <a:endParaRPr sz="3200" b="1">
              <a:solidFill>
                <a:schemeClr val="lt2"/>
              </a:solidFill>
              <a:latin typeface="Muli"/>
              <a:ea typeface="Muli"/>
              <a:cs typeface="Muli"/>
              <a:sym typeface="Mul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rPr>
              <a:t>-Tony Robbins</a:t>
            </a:r>
            <a:endParaRPr/>
          </a:p>
        </p:txBody>
      </p:sp>
      <p:cxnSp>
        <p:nvCxnSpPr>
          <p:cNvPr id="407" name="Google Shape;407;g702d29106f_2_143"/>
          <p:cNvCxnSpPr/>
          <p:nvPr/>
        </p:nvCxnSpPr>
        <p:spPr>
          <a:xfrm>
            <a:off x="1811338" y="5499100"/>
            <a:ext cx="8569200" cy="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8" name="Google Shape;408;g702d29106f_2_143"/>
          <p:cNvCxnSpPr/>
          <p:nvPr/>
        </p:nvCxnSpPr>
        <p:spPr>
          <a:xfrm>
            <a:off x="1811338" y="2590800"/>
            <a:ext cx="8569200" cy="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"/>
          <p:cNvSpPr/>
          <p:nvPr/>
        </p:nvSpPr>
        <p:spPr>
          <a:xfrm>
            <a:off x="0" y="147109"/>
            <a:ext cx="5175448" cy="6728970"/>
          </a:xfrm>
          <a:custGeom>
            <a:avLst/>
            <a:gdLst/>
            <a:ahLst/>
            <a:cxnLst/>
            <a:rect l="l" t="t" r="r" b="b"/>
            <a:pathLst>
              <a:path w="5175448" h="6728970" extrusionOk="0">
                <a:moveTo>
                  <a:pt x="0" y="0"/>
                </a:moveTo>
                <a:lnTo>
                  <a:pt x="4236047" y="1590012"/>
                </a:lnTo>
                <a:cubicBezTo>
                  <a:pt x="4984635" y="1870997"/>
                  <a:pt x="5363702" y="2705631"/>
                  <a:pt x="5082718" y="3454219"/>
                </a:cubicBezTo>
                <a:lnTo>
                  <a:pt x="3853531" y="6728970"/>
                </a:lnTo>
                <a:lnTo>
                  <a:pt x="0" y="672897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66CAC5">
                  <a:alpha val="67843"/>
                </a:srgbClr>
              </a:gs>
            </a:gsLst>
            <a:lin ang="300115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57" name="Google Shape;157;p2"/>
          <p:cNvGrpSpPr/>
          <p:nvPr/>
        </p:nvGrpSpPr>
        <p:grpSpPr>
          <a:xfrm>
            <a:off x="6167555" y="1226384"/>
            <a:ext cx="839855" cy="839855"/>
            <a:chOff x="6176699" y="1464128"/>
            <a:chExt cx="1103086" cy="1103086"/>
          </a:xfrm>
        </p:grpSpPr>
        <p:sp>
          <p:nvSpPr>
            <p:cNvPr id="158" name="Google Shape;158;p2"/>
            <p:cNvSpPr/>
            <p:nvPr/>
          </p:nvSpPr>
          <p:spPr>
            <a:xfrm>
              <a:off x="6176699" y="1464128"/>
              <a:ext cx="1103086" cy="110308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rgbClr val="66CAC5">
                    <a:alpha val="67843"/>
                  </a:srgbClr>
                </a:gs>
              </a:gsLst>
              <a:lin ang="3001153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555885" y="1843314"/>
              <a:ext cx="344714" cy="344714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160" name="Google Shape;160;p2"/>
          <p:cNvSpPr txBox="1"/>
          <p:nvPr/>
        </p:nvSpPr>
        <p:spPr>
          <a:xfrm>
            <a:off x="7963625" y="2502675"/>
            <a:ext cx="215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1"/>
                </a:solidFill>
                <a:latin typeface="Muli"/>
                <a:ea typeface="Muli"/>
                <a:cs typeface="Muli"/>
                <a:sym typeface="Muli"/>
              </a:rPr>
              <a:t>01. Introduction</a:t>
            </a:r>
            <a:endParaRPr sz="2000" b="1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61" name="Google Shape;161;p2"/>
          <p:cNvSpPr/>
          <p:nvPr/>
        </p:nvSpPr>
        <p:spPr>
          <a:xfrm>
            <a:off x="7440529" y="2606546"/>
            <a:ext cx="261600" cy="2616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62" name="Google Shape;162;p2"/>
          <p:cNvSpPr txBox="1"/>
          <p:nvPr/>
        </p:nvSpPr>
        <p:spPr>
          <a:xfrm>
            <a:off x="7963625" y="3328625"/>
            <a:ext cx="346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1"/>
                </a:solidFill>
                <a:latin typeface="Muli"/>
                <a:ea typeface="Muli"/>
                <a:cs typeface="Muli"/>
                <a:sym typeface="Muli"/>
              </a:rPr>
              <a:t>02. Exploratory Analysis</a:t>
            </a:r>
            <a:endParaRPr sz="2000" b="1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6D9EEB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63" name="Google Shape;163;p2"/>
          <p:cNvSpPr/>
          <p:nvPr/>
        </p:nvSpPr>
        <p:spPr>
          <a:xfrm>
            <a:off x="7440516" y="3377816"/>
            <a:ext cx="261600" cy="2616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64" name="Google Shape;164;p2"/>
          <p:cNvSpPr txBox="1"/>
          <p:nvPr/>
        </p:nvSpPr>
        <p:spPr>
          <a:xfrm>
            <a:off x="7963625" y="4079800"/>
            <a:ext cx="330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1"/>
                </a:solidFill>
                <a:latin typeface="Muli"/>
                <a:ea typeface="Muli"/>
                <a:cs typeface="Muli"/>
                <a:sym typeface="Muli"/>
              </a:rPr>
              <a:t>03. Predictive Analysis</a:t>
            </a:r>
            <a:endParaRPr sz="2000" b="1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7440516" y="4149100"/>
            <a:ext cx="261600" cy="2616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6D9EEB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66" name="Google Shape;166;p2"/>
          <p:cNvSpPr txBox="1">
            <a:spLocks noGrp="1"/>
          </p:cNvSpPr>
          <p:nvPr>
            <p:ph type="body" idx="1"/>
          </p:nvPr>
        </p:nvSpPr>
        <p:spPr>
          <a:xfrm>
            <a:off x="7296150" y="1230775"/>
            <a:ext cx="41337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/>
              <a:t>Today Agenda</a:t>
            </a:r>
            <a:endParaRPr/>
          </a:p>
        </p:txBody>
      </p:sp>
      <p:grpSp>
        <p:nvGrpSpPr>
          <p:cNvPr id="167" name="Google Shape;167;p2"/>
          <p:cNvGrpSpPr/>
          <p:nvPr/>
        </p:nvGrpSpPr>
        <p:grpSpPr>
          <a:xfrm>
            <a:off x="255788" y="1488742"/>
            <a:ext cx="4953645" cy="3418433"/>
            <a:chOff x="6079952" y="2534526"/>
            <a:chExt cx="3491433" cy="2409383"/>
          </a:xfrm>
        </p:grpSpPr>
        <p:sp>
          <p:nvSpPr>
            <p:cNvPr id="168" name="Google Shape;168;p2"/>
            <p:cNvSpPr/>
            <p:nvPr/>
          </p:nvSpPr>
          <p:spPr>
            <a:xfrm>
              <a:off x="6619974" y="2534526"/>
              <a:ext cx="1390157" cy="1387484"/>
            </a:xfrm>
            <a:custGeom>
              <a:avLst/>
              <a:gdLst/>
              <a:ahLst/>
              <a:cxnLst/>
              <a:rect l="l" t="t" r="r" b="b"/>
              <a:pathLst>
                <a:path w="1040" h="1038" extrusionOk="0">
                  <a:moveTo>
                    <a:pt x="715" y="0"/>
                  </a:moveTo>
                  <a:lnTo>
                    <a:pt x="325" y="0"/>
                  </a:lnTo>
                  <a:lnTo>
                    <a:pt x="325" y="324"/>
                  </a:lnTo>
                  <a:lnTo>
                    <a:pt x="0" y="324"/>
                  </a:lnTo>
                  <a:lnTo>
                    <a:pt x="0" y="715"/>
                  </a:lnTo>
                  <a:lnTo>
                    <a:pt x="325" y="715"/>
                  </a:lnTo>
                  <a:lnTo>
                    <a:pt x="325" y="1038"/>
                  </a:lnTo>
                  <a:lnTo>
                    <a:pt x="715" y="1038"/>
                  </a:lnTo>
                  <a:lnTo>
                    <a:pt x="715" y="715"/>
                  </a:lnTo>
                  <a:lnTo>
                    <a:pt x="1040" y="715"/>
                  </a:lnTo>
                  <a:lnTo>
                    <a:pt x="1040" y="324"/>
                  </a:lnTo>
                  <a:lnTo>
                    <a:pt x="715" y="324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8614316" y="3097626"/>
              <a:ext cx="957069" cy="957070"/>
            </a:xfrm>
            <a:custGeom>
              <a:avLst/>
              <a:gdLst/>
              <a:ahLst/>
              <a:cxnLst/>
              <a:rect l="l" t="t" r="r" b="b"/>
              <a:pathLst>
                <a:path w="716" h="716" extrusionOk="0">
                  <a:moveTo>
                    <a:pt x="493" y="0"/>
                  </a:moveTo>
                  <a:lnTo>
                    <a:pt x="223" y="0"/>
                  </a:lnTo>
                  <a:lnTo>
                    <a:pt x="223" y="225"/>
                  </a:lnTo>
                  <a:lnTo>
                    <a:pt x="0" y="225"/>
                  </a:lnTo>
                  <a:lnTo>
                    <a:pt x="0" y="493"/>
                  </a:lnTo>
                  <a:lnTo>
                    <a:pt x="223" y="493"/>
                  </a:lnTo>
                  <a:lnTo>
                    <a:pt x="223" y="716"/>
                  </a:lnTo>
                  <a:lnTo>
                    <a:pt x="493" y="716"/>
                  </a:lnTo>
                  <a:lnTo>
                    <a:pt x="493" y="493"/>
                  </a:lnTo>
                  <a:lnTo>
                    <a:pt x="716" y="493"/>
                  </a:lnTo>
                  <a:lnTo>
                    <a:pt x="716" y="225"/>
                  </a:lnTo>
                  <a:lnTo>
                    <a:pt x="493" y="22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7929930" y="3990180"/>
              <a:ext cx="684385" cy="683049"/>
            </a:xfrm>
            <a:custGeom>
              <a:avLst/>
              <a:gdLst/>
              <a:ahLst/>
              <a:cxnLst/>
              <a:rect l="l" t="t" r="r" b="b"/>
              <a:pathLst>
                <a:path w="512" h="511" extrusionOk="0">
                  <a:moveTo>
                    <a:pt x="352" y="0"/>
                  </a:moveTo>
                  <a:lnTo>
                    <a:pt x="159" y="0"/>
                  </a:lnTo>
                  <a:lnTo>
                    <a:pt x="159" y="160"/>
                  </a:lnTo>
                  <a:lnTo>
                    <a:pt x="0" y="160"/>
                  </a:lnTo>
                  <a:lnTo>
                    <a:pt x="0" y="352"/>
                  </a:lnTo>
                  <a:lnTo>
                    <a:pt x="159" y="352"/>
                  </a:lnTo>
                  <a:lnTo>
                    <a:pt x="159" y="511"/>
                  </a:lnTo>
                  <a:lnTo>
                    <a:pt x="352" y="511"/>
                  </a:lnTo>
                  <a:lnTo>
                    <a:pt x="352" y="352"/>
                  </a:lnTo>
                  <a:lnTo>
                    <a:pt x="512" y="352"/>
                  </a:lnTo>
                  <a:lnTo>
                    <a:pt x="512" y="160"/>
                  </a:lnTo>
                  <a:lnTo>
                    <a:pt x="352" y="160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686486" y="4331705"/>
              <a:ext cx="610867" cy="612204"/>
            </a:xfrm>
            <a:custGeom>
              <a:avLst/>
              <a:gdLst/>
              <a:ahLst/>
              <a:cxnLst/>
              <a:rect l="l" t="t" r="r" b="b"/>
              <a:pathLst>
                <a:path w="457" h="458" extrusionOk="0">
                  <a:moveTo>
                    <a:pt x="314" y="0"/>
                  </a:moveTo>
                  <a:lnTo>
                    <a:pt x="142" y="0"/>
                  </a:lnTo>
                  <a:lnTo>
                    <a:pt x="142" y="143"/>
                  </a:lnTo>
                  <a:lnTo>
                    <a:pt x="0" y="143"/>
                  </a:lnTo>
                  <a:lnTo>
                    <a:pt x="0" y="316"/>
                  </a:lnTo>
                  <a:lnTo>
                    <a:pt x="142" y="316"/>
                  </a:lnTo>
                  <a:lnTo>
                    <a:pt x="142" y="458"/>
                  </a:lnTo>
                  <a:lnTo>
                    <a:pt x="314" y="458"/>
                  </a:lnTo>
                  <a:lnTo>
                    <a:pt x="314" y="316"/>
                  </a:lnTo>
                  <a:lnTo>
                    <a:pt x="457" y="316"/>
                  </a:lnTo>
                  <a:lnTo>
                    <a:pt x="457" y="143"/>
                  </a:lnTo>
                  <a:lnTo>
                    <a:pt x="314" y="143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9024679" y="4425942"/>
              <a:ext cx="290062" cy="291398"/>
            </a:xfrm>
            <a:custGeom>
              <a:avLst/>
              <a:gdLst/>
              <a:ahLst/>
              <a:cxnLst/>
              <a:rect l="l" t="t" r="r" b="b"/>
              <a:pathLst>
                <a:path w="217" h="218" extrusionOk="0">
                  <a:moveTo>
                    <a:pt x="150" y="0"/>
                  </a:moveTo>
                  <a:lnTo>
                    <a:pt x="67" y="0"/>
                  </a:lnTo>
                  <a:lnTo>
                    <a:pt x="67" y="69"/>
                  </a:lnTo>
                  <a:lnTo>
                    <a:pt x="0" y="69"/>
                  </a:lnTo>
                  <a:lnTo>
                    <a:pt x="0" y="149"/>
                  </a:lnTo>
                  <a:lnTo>
                    <a:pt x="67" y="149"/>
                  </a:lnTo>
                  <a:lnTo>
                    <a:pt x="67" y="218"/>
                  </a:lnTo>
                  <a:lnTo>
                    <a:pt x="150" y="218"/>
                  </a:lnTo>
                  <a:lnTo>
                    <a:pt x="150" y="149"/>
                  </a:lnTo>
                  <a:lnTo>
                    <a:pt x="217" y="149"/>
                  </a:lnTo>
                  <a:lnTo>
                    <a:pt x="217" y="69"/>
                  </a:lnTo>
                  <a:lnTo>
                    <a:pt x="150" y="69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6079952" y="4435298"/>
              <a:ext cx="310112" cy="310112"/>
            </a:xfrm>
            <a:custGeom>
              <a:avLst/>
              <a:gdLst/>
              <a:ahLst/>
              <a:cxnLst/>
              <a:rect l="l" t="t" r="r" b="b"/>
              <a:pathLst>
                <a:path w="232" h="232" extrusionOk="0">
                  <a:moveTo>
                    <a:pt x="160" y="0"/>
                  </a:moveTo>
                  <a:lnTo>
                    <a:pt x="73" y="0"/>
                  </a:lnTo>
                  <a:lnTo>
                    <a:pt x="73" y="72"/>
                  </a:lnTo>
                  <a:lnTo>
                    <a:pt x="0" y="72"/>
                  </a:lnTo>
                  <a:lnTo>
                    <a:pt x="0" y="160"/>
                  </a:lnTo>
                  <a:lnTo>
                    <a:pt x="73" y="160"/>
                  </a:lnTo>
                  <a:lnTo>
                    <a:pt x="73" y="232"/>
                  </a:lnTo>
                  <a:lnTo>
                    <a:pt x="160" y="232"/>
                  </a:lnTo>
                  <a:lnTo>
                    <a:pt x="160" y="160"/>
                  </a:lnTo>
                  <a:lnTo>
                    <a:pt x="232" y="160"/>
                  </a:lnTo>
                  <a:lnTo>
                    <a:pt x="232" y="72"/>
                  </a:lnTo>
                  <a:lnTo>
                    <a:pt x="160" y="72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174" name="Google Shape;174;p2"/>
          <p:cNvSpPr txBox="1"/>
          <p:nvPr/>
        </p:nvSpPr>
        <p:spPr>
          <a:xfrm>
            <a:off x="7963626" y="4907175"/>
            <a:ext cx="245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1"/>
                </a:solidFill>
                <a:latin typeface="Muli"/>
                <a:ea typeface="Muli"/>
                <a:cs typeface="Muli"/>
                <a:sym typeface="Muli"/>
              </a:rPr>
              <a:t>04. Conclusion</a:t>
            </a:r>
            <a:endParaRPr sz="2000" b="1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440516" y="4976475"/>
            <a:ext cx="261600" cy="2616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6D9EEB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702d29106f_5_294"/>
          <p:cNvSpPr txBox="1">
            <a:spLocks noGrp="1"/>
          </p:cNvSpPr>
          <p:nvPr>
            <p:ph type="body" idx="1"/>
          </p:nvPr>
        </p:nvSpPr>
        <p:spPr>
          <a:xfrm>
            <a:off x="3988173" y="293825"/>
            <a:ext cx="58584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K-Nearest Neighbours</a:t>
            </a:r>
            <a:endParaRPr/>
          </a:p>
        </p:txBody>
      </p:sp>
      <p:grpSp>
        <p:nvGrpSpPr>
          <p:cNvPr id="415" name="Google Shape;415;g702d29106f_5_294"/>
          <p:cNvGrpSpPr/>
          <p:nvPr/>
        </p:nvGrpSpPr>
        <p:grpSpPr>
          <a:xfrm>
            <a:off x="3015772" y="429480"/>
            <a:ext cx="839900" cy="839900"/>
            <a:chOff x="6176699" y="1464128"/>
            <a:chExt cx="1103100" cy="1103100"/>
          </a:xfrm>
        </p:grpSpPr>
        <p:sp>
          <p:nvSpPr>
            <p:cNvPr id="416" name="Google Shape;416;g702d29106f_5_294"/>
            <p:cNvSpPr/>
            <p:nvPr/>
          </p:nvSpPr>
          <p:spPr>
            <a:xfrm>
              <a:off x="6176699" y="1464128"/>
              <a:ext cx="1103100" cy="11031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417" name="Google Shape;417;g702d29106f_5_294"/>
            <p:cNvSpPr/>
            <p:nvPr/>
          </p:nvSpPr>
          <p:spPr>
            <a:xfrm>
              <a:off x="6555885" y="1843314"/>
              <a:ext cx="344714" cy="344714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418" name="Google Shape;418;g702d29106f_5_294"/>
          <p:cNvSpPr txBox="1"/>
          <p:nvPr/>
        </p:nvSpPr>
        <p:spPr>
          <a:xfrm>
            <a:off x="2719173" y="1269369"/>
            <a:ext cx="71274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80/20 Split Train/Test </a:t>
            </a:r>
            <a:endParaRPr sz="1800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Prediction Accuracy: 79%</a:t>
            </a:r>
            <a:endParaRPr sz="2400" b="1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19" name="Google Shape;419;g702d29106f_5_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491" y="2416874"/>
            <a:ext cx="8508288" cy="414730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95;g702d29106f_4_27">
            <a:extLst>
              <a:ext uri="{FF2B5EF4-FFF2-40B4-BE49-F238E27FC236}">
                <a16:creationId xmlns:a16="http://schemas.microsoft.com/office/drawing/2014/main" id="{5EAACE4E-84CC-4243-A1B4-C14EEB25C6B9}"/>
              </a:ext>
            </a:extLst>
          </p:cNvPr>
          <p:cNvSpPr txBox="1"/>
          <p:nvPr/>
        </p:nvSpPr>
        <p:spPr>
          <a:xfrm>
            <a:off x="8351704" y="3591801"/>
            <a:ext cx="2989737" cy="297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Muli"/>
                <a:ea typeface="Muli"/>
                <a:cs typeface="Muli"/>
                <a:sym typeface="Muli"/>
              </a:rPr>
              <a:t>Optimal number of Ks is between </a:t>
            </a:r>
            <a:r>
              <a:rPr lang="en-US" sz="2400" b="1" dirty="0">
                <a:latin typeface="Muli"/>
                <a:ea typeface="Muli"/>
                <a:cs typeface="Muli"/>
                <a:sym typeface="Muli"/>
              </a:rPr>
              <a:t>9 - 11</a:t>
            </a:r>
            <a:endParaRPr sz="2400" b="1" dirty="0">
              <a:latin typeface="Muli"/>
              <a:ea typeface="Muli"/>
              <a:cs typeface="Muli"/>
              <a:sym typeface="Mul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702d29106f_5_308"/>
          <p:cNvSpPr txBox="1">
            <a:spLocks noGrp="1"/>
          </p:cNvSpPr>
          <p:nvPr>
            <p:ph type="body" idx="1"/>
          </p:nvPr>
        </p:nvSpPr>
        <p:spPr>
          <a:xfrm>
            <a:off x="4323799" y="549275"/>
            <a:ext cx="39417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Random Forest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/>
          </a:p>
        </p:txBody>
      </p:sp>
      <p:grpSp>
        <p:nvGrpSpPr>
          <p:cNvPr id="426" name="Google Shape;426;g702d29106f_5_308"/>
          <p:cNvGrpSpPr/>
          <p:nvPr/>
        </p:nvGrpSpPr>
        <p:grpSpPr>
          <a:xfrm>
            <a:off x="3240372" y="399530"/>
            <a:ext cx="839900" cy="839900"/>
            <a:chOff x="6176699" y="1464128"/>
            <a:chExt cx="1103100" cy="1103100"/>
          </a:xfrm>
        </p:grpSpPr>
        <p:sp>
          <p:nvSpPr>
            <p:cNvPr id="427" name="Google Shape;427;g702d29106f_5_308"/>
            <p:cNvSpPr/>
            <p:nvPr/>
          </p:nvSpPr>
          <p:spPr>
            <a:xfrm>
              <a:off x="6176699" y="1464128"/>
              <a:ext cx="1103100" cy="11031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428" name="Google Shape;428;g702d29106f_5_308"/>
            <p:cNvSpPr/>
            <p:nvPr/>
          </p:nvSpPr>
          <p:spPr>
            <a:xfrm>
              <a:off x="6555885" y="1843314"/>
              <a:ext cx="344714" cy="344714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429" name="Google Shape;429;g702d29106f_5_308"/>
          <p:cNvSpPr txBox="1"/>
          <p:nvPr/>
        </p:nvSpPr>
        <p:spPr>
          <a:xfrm>
            <a:off x="2415522" y="1208080"/>
            <a:ext cx="71274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80/20 Split Train/Test </a:t>
            </a:r>
            <a:endParaRPr sz="1800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Prediction Accuracy: 87%</a:t>
            </a:r>
            <a:endParaRPr sz="2400" b="1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30" name="Google Shape;430;g702d29106f_5_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139" y="2316625"/>
            <a:ext cx="9473077" cy="428534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95;g702d29106f_4_27">
            <a:extLst>
              <a:ext uri="{FF2B5EF4-FFF2-40B4-BE49-F238E27FC236}">
                <a16:creationId xmlns:a16="http://schemas.microsoft.com/office/drawing/2014/main" id="{3B1236A7-C9E3-4A4A-B4A6-7A389D417A30}"/>
              </a:ext>
            </a:extLst>
          </p:cNvPr>
          <p:cNvSpPr txBox="1"/>
          <p:nvPr/>
        </p:nvSpPr>
        <p:spPr>
          <a:xfrm>
            <a:off x="9202263" y="3429000"/>
            <a:ext cx="2989737" cy="297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Muli"/>
                <a:ea typeface="Muli"/>
                <a:cs typeface="Muli"/>
                <a:sym typeface="Muli"/>
              </a:rPr>
              <a:t>Important features includes BMI, Weekly Exercise, and Frequency to visit Doctor</a:t>
            </a:r>
            <a:endParaRPr sz="1800" b="1" dirty="0">
              <a:latin typeface="Muli"/>
              <a:ea typeface="Muli"/>
              <a:cs typeface="Muli"/>
              <a:sym typeface="Mul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702d29106f_5_320"/>
          <p:cNvSpPr txBox="1">
            <a:spLocks noGrp="1"/>
          </p:cNvSpPr>
          <p:nvPr>
            <p:ph type="body" idx="1"/>
          </p:nvPr>
        </p:nvSpPr>
        <p:spPr>
          <a:xfrm>
            <a:off x="4009348" y="480825"/>
            <a:ext cx="58584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K-Means Clustering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/>
          </a:p>
        </p:txBody>
      </p:sp>
      <p:grpSp>
        <p:nvGrpSpPr>
          <p:cNvPr id="437" name="Google Shape;437;g702d29106f_5_320"/>
          <p:cNvGrpSpPr/>
          <p:nvPr/>
        </p:nvGrpSpPr>
        <p:grpSpPr>
          <a:xfrm>
            <a:off x="3015772" y="277080"/>
            <a:ext cx="839900" cy="839900"/>
            <a:chOff x="6176699" y="1464128"/>
            <a:chExt cx="1103100" cy="1103100"/>
          </a:xfrm>
        </p:grpSpPr>
        <p:sp>
          <p:nvSpPr>
            <p:cNvPr id="438" name="Google Shape;438;g702d29106f_5_320"/>
            <p:cNvSpPr/>
            <p:nvPr/>
          </p:nvSpPr>
          <p:spPr>
            <a:xfrm>
              <a:off x="6176699" y="1464128"/>
              <a:ext cx="1103100" cy="11031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439" name="Google Shape;439;g702d29106f_5_320"/>
            <p:cNvSpPr/>
            <p:nvPr/>
          </p:nvSpPr>
          <p:spPr>
            <a:xfrm>
              <a:off x="6555885" y="1843314"/>
              <a:ext cx="344714" cy="344714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pic>
        <p:nvPicPr>
          <p:cNvPr id="440" name="Google Shape;440;g702d29106f_5_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65" y="1279975"/>
            <a:ext cx="10916701" cy="5404863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g702d29106f_5_320"/>
          <p:cNvSpPr txBox="1"/>
          <p:nvPr/>
        </p:nvSpPr>
        <p:spPr>
          <a:xfrm>
            <a:off x="4875750" y="1602225"/>
            <a:ext cx="22881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Muli"/>
                <a:ea typeface="Muli"/>
                <a:cs typeface="Muli"/>
                <a:sym typeface="Muli"/>
              </a:rPr>
              <a:t>3 cluster observed!</a:t>
            </a:r>
            <a:endParaRPr sz="1800" b="1" dirty="0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702d29106f_5_331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g702d29106f_5_331"/>
          <p:cNvSpPr/>
          <p:nvPr/>
        </p:nvSpPr>
        <p:spPr>
          <a:xfrm>
            <a:off x="0" y="85351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66CAC5">
                  <a:alpha val="67843"/>
                </a:srgbClr>
              </a:gs>
            </a:gsLst>
            <a:lin ang="300012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48" name="Google Shape;448;g702d29106f_5_331"/>
          <p:cNvSpPr txBox="1"/>
          <p:nvPr/>
        </p:nvSpPr>
        <p:spPr>
          <a:xfrm>
            <a:off x="2216150" y="1911350"/>
            <a:ext cx="7759800" cy="25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rPr>
              <a:t>Never Google your symptoms, that is our prescription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49" name="Google Shape;449;g702d29106f_5_331"/>
          <p:cNvSpPr/>
          <p:nvPr/>
        </p:nvSpPr>
        <p:spPr>
          <a:xfrm>
            <a:off x="1448197" y="1164547"/>
            <a:ext cx="855662" cy="676794"/>
          </a:xfrm>
          <a:custGeom>
            <a:avLst/>
            <a:gdLst/>
            <a:ahLst/>
            <a:cxnLst/>
            <a:rect l="l" t="t" r="r" b="b"/>
            <a:pathLst>
              <a:path w="465" h="367" extrusionOk="0">
                <a:moveTo>
                  <a:pt x="0" y="235"/>
                </a:moveTo>
                <a:cubicBezTo>
                  <a:pt x="0" y="210"/>
                  <a:pt x="4" y="185"/>
                  <a:pt x="12" y="161"/>
                </a:cubicBezTo>
                <a:cubicBezTo>
                  <a:pt x="20" y="138"/>
                  <a:pt x="32" y="116"/>
                  <a:pt x="49" y="95"/>
                </a:cubicBezTo>
                <a:cubicBezTo>
                  <a:pt x="66" y="75"/>
                  <a:pt x="88" y="57"/>
                  <a:pt x="115" y="40"/>
                </a:cubicBezTo>
                <a:cubicBezTo>
                  <a:pt x="142" y="24"/>
                  <a:pt x="175" y="11"/>
                  <a:pt x="214" y="0"/>
                </a:cubicBezTo>
                <a:cubicBezTo>
                  <a:pt x="214" y="62"/>
                  <a:pt x="214" y="62"/>
                  <a:pt x="214" y="62"/>
                </a:cubicBezTo>
                <a:cubicBezTo>
                  <a:pt x="197" y="69"/>
                  <a:pt x="182" y="75"/>
                  <a:pt x="168" y="81"/>
                </a:cubicBezTo>
                <a:cubicBezTo>
                  <a:pt x="155" y="87"/>
                  <a:pt x="144" y="94"/>
                  <a:pt x="136" y="101"/>
                </a:cubicBezTo>
                <a:cubicBezTo>
                  <a:pt x="127" y="109"/>
                  <a:pt x="120" y="117"/>
                  <a:pt x="116" y="125"/>
                </a:cubicBezTo>
                <a:cubicBezTo>
                  <a:pt x="111" y="134"/>
                  <a:pt x="109" y="144"/>
                  <a:pt x="109" y="156"/>
                </a:cubicBezTo>
                <a:cubicBezTo>
                  <a:pt x="109" y="164"/>
                  <a:pt x="111" y="170"/>
                  <a:pt x="115" y="175"/>
                </a:cubicBezTo>
                <a:cubicBezTo>
                  <a:pt x="120" y="180"/>
                  <a:pt x="125" y="184"/>
                  <a:pt x="132" y="188"/>
                </a:cubicBezTo>
                <a:cubicBezTo>
                  <a:pt x="138" y="193"/>
                  <a:pt x="146" y="197"/>
                  <a:pt x="153" y="202"/>
                </a:cubicBezTo>
                <a:cubicBezTo>
                  <a:pt x="160" y="206"/>
                  <a:pt x="167" y="212"/>
                  <a:pt x="174" y="219"/>
                </a:cubicBezTo>
                <a:cubicBezTo>
                  <a:pt x="181" y="225"/>
                  <a:pt x="186" y="234"/>
                  <a:pt x="190" y="245"/>
                </a:cubicBezTo>
                <a:cubicBezTo>
                  <a:pt x="195" y="255"/>
                  <a:pt x="197" y="268"/>
                  <a:pt x="197" y="284"/>
                </a:cubicBezTo>
                <a:cubicBezTo>
                  <a:pt x="197" y="311"/>
                  <a:pt x="189" y="332"/>
                  <a:pt x="172" y="346"/>
                </a:cubicBezTo>
                <a:cubicBezTo>
                  <a:pt x="155" y="360"/>
                  <a:pt x="135" y="367"/>
                  <a:pt x="110" y="367"/>
                </a:cubicBezTo>
                <a:cubicBezTo>
                  <a:pt x="76" y="367"/>
                  <a:pt x="49" y="355"/>
                  <a:pt x="30" y="332"/>
                </a:cubicBezTo>
                <a:cubicBezTo>
                  <a:pt x="10" y="308"/>
                  <a:pt x="0" y="276"/>
                  <a:pt x="0" y="235"/>
                </a:cubicBezTo>
                <a:close/>
                <a:moveTo>
                  <a:pt x="251" y="235"/>
                </a:moveTo>
                <a:cubicBezTo>
                  <a:pt x="251" y="210"/>
                  <a:pt x="255" y="185"/>
                  <a:pt x="263" y="161"/>
                </a:cubicBezTo>
                <a:cubicBezTo>
                  <a:pt x="270" y="138"/>
                  <a:pt x="283" y="116"/>
                  <a:pt x="300" y="95"/>
                </a:cubicBezTo>
                <a:cubicBezTo>
                  <a:pt x="317" y="75"/>
                  <a:pt x="339" y="57"/>
                  <a:pt x="366" y="40"/>
                </a:cubicBezTo>
                <a:cubicBezTo>
                  <a:pt x="393" y="24"/>
                  <a:pt x="426" y="11"/>
                  <a:pt x="465" y="0"/>
                </a:cubicBezTo>
                <a:cubicBezTo>
                  <a:pt x="465" y="62"/>
                  <a:pt x="465" y="62"/>
                  <a:pt x="465" y="62"/>
                </a:cubicBezTo>
                <a:cubicBezTo>
                  <a:pt x="448" y="69"/>
                  <a:pt x="433" y="75"/>
                  <a:pt x="420" y="81"/>
                </a:cubicBezTo>
                <a:cubicBezTo>
                  <a:pt x="406" y="87"/>
                  <a:pt x="395" y="94"/>
                  <a:pt x="386" y="101"/>
                </a:cubicBezTo>
                <a:cubicBezTo>
                  <a:pt x="378" y="109"/>
                  <a:pt x="371" y="117"/>
                  <a:pt x="367" y="125"/>
                </a:cubicBezTo>
                <a:cubicBezTo>
                  <a:pt x="362" y="134"/>
                  <a:pt x="360" y="144"/>
                  <a:pt x="360" y="156"/>
                </a:cubicBezTo>
                <a:cubicBezTo>
                  <a:pt x="360" y="164"/>
                  <a:pt x="362" y="170"/>
                  <a:pt x="366" y="175"/>
                </a:cubicBezTo>
                <a:cubicBezTo>
                  <a:pt x="371" y="180"/>
                  <a:pt x="376" y="184"/>
                  <a:pt x="383" y="188"/>
                </a:cubicBezTo>
                <a:cubicBezTo>
                  <a:pt x="389" y="193"/>
                  <a:pt x="396" y="197"/>
                  <a:pt x="404" y="202"/>
                </a:cubicBezTo>
                <a:cubicBezTo>
                  <a:pt x="411" y="206"/>
                  <a:pt x="418" y="212"/>
                  <a:pt x="425" y="219"/>
                </a:cubicBezTo>
                <a:cubicBezTo>
                  <a:pt x="431" y="225"/>
                  <a:pt x="437" y="234"/>
                  <a:pt x="441" y="245"/>
                </a:cubicBezTo>
                <a:cubicBezTo>
                  <a:pt x="446" y="255"/>
                  <a:pt x="448" y="268"/>
                  <a:pt x="448" y="284"/>
                </a:cubicBezTo>
                <a:cubicBezTo>
                  <a:pt x="448" y="311"/>
                  <a:pt x="439" y="332"/>
                  <a:pt x="423" y="346"/>
                </a:cubicBezTo>
                <a:cubicBezTo>
                  <a:pt x="406" y="360"/>
                  <a:pt x="386" y="367"/>
                  <a:pt x="361" y="367"/>
                </a:cubicBezTo>
                <a:cubicBezTo>
                  <a:pt x="327" y="367"/>
                  <a:pt x="300" y="355"/>
                  <a:pt x="280" y="332"/>
                </a:cubicBezTo>
                <a:cubicBezTo>
                  <a:pt x="261" y="308"/>
                  <a:pt x="251" y="276"/>
                  <a:pt x="251" y="23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50" name="Google Shape;450;g702d29106f_5_331"/>
          <p:cNvSpPr/>
          <p:nvPr/>
        </p:nvSpPr>
        <p:spPr>
          <a:xfrm rot="10800000">
            <a:off x="9898717" y="4361126"/>
            <a:ext cx="855662" cy="676794"/>
          </a:xfrm>
          <a:custGeom>
            <a:avLst/>
            <a:gdLst/>
            <a:ahLst/>
            <a:cxnLst/>
            <a:rect l="l" t="t" r="r" b="b"/>
            <a:pathLst>
              <a:path w="465" h="367" extrusionOk="0">
                <a:moveTo>
                  <a:pt x="0" y="235"/>
                </a:moveTo>
                <a:cubicBezTo>
                  <a:pt x="0" y="210"/>
                  <a:pt x="4" y="185"/>
                  <a:pt x="12" y="161"/>
                </a:cubicBezTo>
                <a:cubicBezTo>
                  <a:pt x="20" y="138"/>
                  <a:pt x="32" y="116"/>
                  <a:pt x="49" y="95"/>
                </a:cubicBezTo>
                <a:cubicBezTo>
                  <a:pt x="66" y="75"/>
                  <a:pt x="88" y="57"/>
                  <a:pt x="115" y="40"/>
                </a:cubicBezTo>
                <a:cubicBezTo>
                  <a:pt x="142" y="24"/>
                  <a:pt x="175" y="11"/>
                  <a:pt x="214" y="0"/>
                </a:cubicBezTo>
                <a:cubicBezTo>
                  <a:pt x="214" y="62"/>
                  <a:pt x="214" y="62"/>
                  <a:pt x="214" y="62"/>
                </a:cubicBezTo>
                <a:cubicBezTo>
                  <a:pt x="197" y="69"/>
                  <a:pt x="182" y="75"/>
                  <a:pt x="168" y="81"/>
                </a:cubicBezTo>
                <a:cubicBezTo>
                  <a:pt x="155" y="87"/>
                  <a:pt x="144" y="94"/>
                  <a:pt x="136" y="101"/>
                </a:cubicBezTo>
                <a:cubicBezTo>
                  <a:pt x="127" y="109"/>
                  <a:pt x="120" y="117"/>
                  <a:pt x="116" y="125"/>
                </a:cubicBezTo>
                <a:cubicBezTo>
                  <a:pt x="111" y="134"/>
                  <a:pt x="109" y="144"/>
                  <a:pt x="109" y="156"/>
                </a:cubicBezTo>
                <a:cubicBezTo>
                  <a:pt x="109" y="164"/>
                  <a:pt x="111" y="170"/>
                  <a:pt x="115" y="175"/>
                </a:cubicBezTo>
                <a:cubicBezTo>
                  <a:pt x="120" y="180"/>
                  <a:pt x="125" y="184"/>
                  <a:pt x="132" y="188"/>
                </a:cubicBezTo>
                <a:cubicBezTo>
                  <a:pt x="138" y="193"/>
                  <a:pt x="146" y="197"/>
                  <a:pt x="153" y="202"/>
                </a:cubicBezTo>
                <a:cubicBezTo>
                  <a:pt x="160" y="206"/>
                  <a:pt x="167" y="212"/>
                  <a:pt x="174" y="219"/>
                </a:cubicBezTo>
                <a:cubicBezTo>
                  <a:pt x="181" y="225"/>
                  <a:pt x="186" y="234"/>
                  <a:pt x="190" y="245"/>
                </a:cubicBezTo>
                <a:cubicBezTo>
                  <a:pt x="195" y="255"/>
                  <a:pt x="197" y="268"/>
                  <a:pt x="197" y="284"/>
                </a:cubicBezTo>
                <a:cubicBezTo>
                  <a:pt x="197" y="311"/>
                  <a:pt x="189" y="332"/>
                  <a:pt x="172" y="346"/>
                </a:cubicBezTo>
                <a:cubicBezTo>
                  <a:pt x="155" y="360"/>
                  <a:pt x="135" y="367"/>
                  <a:pt x="110" y="367"/>
                </a:cubicBezTo>
                <a:cubicBezTo>
                  <a:pt x="76" y="367"/>
                  <a:pt x="49" y="355"/>
                  <a:pt x="30" y="332"/>
                </a:cubicBezTo>
                <a:cubicBezTo>
                  <a:pt x="10" y="308"/>
                  <a:pt x="0" y="276"/>
                  <a:pt x="0" y="235"/>
                </a:cubicBezTo>
                <a:close/>
                <a:moveTo>
                  <a:pt x="251" y="235"/>
                </a:moveTo>
                <a:cubicBezTo>
                  <a:pt x="251" y="210"/>
                  <a:pt x="255" y="185"/>
                  <a:pt x="263" y="161"/>
                </a:cubicBezTo>
                <a:cubicBezTo>
                  <a:pt x="270" y="138"/>
                  <a:pt x="283" y="116"/>
                  <a:pt x="300" y="95"/>
                </a:cubicBezTo>
                <a:cubicBezTo>
                  <a:pt x="317" y="75"/>
                  <a:pt x="339" y="57"/>
                  <a:pt x="366" y="40"/>
                </a:cubicBezTo>
                <a:cubicBezTo>
                  <a:pt x="393" y="24"/>
                  <a:pt x="426" y="11"/>
                  <a:pt x="465" y="0"/>
                </a:cubicBezTo>
                <a:cubicBezTo>
                  <a:pt x="465" y="62"/>
                  <a:pt x="465" y="62"/>
                  <a:pt x="465" y="62"/>
                </a:cubicBezTo>
                <a:cubicBezTo>
                  <a:pt x="448" y="69"/>
                  <a:pt x="433" y="75"/>
                  <a:pt x="420" y="81"/>
                </a:cubicBezTo>
                <a:cubicBezTo>
                  <a:pt x="406" y="87"/>
                  <a:pt x="395" y="94"/>
                  <a:pt x="386" y="101"/>
                </a:cubicBezTo>
                <a:cubicBezTo>
                  <a:pt x="378" y="109"/>
                  <a:pt x="371" y="117"/>
                  <a:pt x="367" y="125"/>
                </a:cubicBezTo>
                <a:cubicBezTo>
                  <a:pt x="362" y="134"/>
                  <a:pt x="360" y="144"/>
                  <a:pt x="360" y="156"/>
                </a:cubicBezTo>
                <a:cubicBezTo>
                  <a:pt x="360" y="164"/>
                  <a:pt x="362" y="170"/>
                  <a:pt x="366" y="175"/>
                </a:cubicBezTo>
                <a:cubicBezTo>
                  <a:pt x="371" y="180"/>
                  <a:pt x="376" y="184"/>
                  <a:pt x="383" y="188"/>
                </a:cubicBezTo>
                <a:cubicBezTo>
                  <a:pt x="389" y="193"/>
                  <a:pt x="396" y="197"/>
                  <a:pt x="404" y="202"/>
                </a:cubicBezTo>
                <a:cubicBezTo>
                  <a:pt x="411" y="206"/>
                  <a:pt x="418" y="212"/>
                  <a:pt x="425" y="219"/>
                </a:cubicBezTo>
                <a:cubicBezTo>
                  <a:pt x="431" y="225"/>
                  <a:pt x="437" y="234"/>
                  <a:pt x="441" y="245"/>
                </a:cubicBezTo>
                <a:cubicBezTo>
                  <a:pt x="446" y="255"/>
                  <a:pt x="448" y="268"/>
                  <a:pt x="448" y="284"/>
                </a:cubicBezTo>
                <a:cubicBezTo>
                  <a:pt x="448" y="311"/>
                  <a:pt x="439" y="332"/>
                  <a:pt x="423" y="346"/>
                </a:cubicBezTo>
                <a:cubicBezTo>
                  <a:pt x="406" y="360"/>
                  <a:pt x="386" y="367"/>
                  <a:pt x="361" y="367"/>
                </a:cubicBezTo>
                <a:cubicBezTo>
                  <a:pt x="327" y="367"/>
                  <a:pt x="300" y="355"/>
                  <a:pt x="280" y="332"/>
                </a:cubicBezTo>
                <a:cubicBezTo>
                  <a:pt x="261" y="308"/>
                  <a:pt x="251" y="276"/>
                  <a:pt x="251" y="23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9"/>
          <p:cNvSpPr/>
          <p:nvPr/>
        </p:nvSpPr>
        <p:spPr>
          <a:xfrm>
            <a:off x="3644902" y="2293252"/>
            <a:ext cx="2527299" cy="2866479"/>
          </a:xfrm>
          <a:custGeom>
            <a:avLst/>
            <a:gdLst/>
            <a:ahLst/>
            <a:cxnLst/>
            <a:rect l="l" t="t" r="r" b="b"/>
            <a:pathLst>
              <a:path w="1067" h="1211" extrusionOk="0">
                <a:moveTo>
                  <a:pt x="1067" y="213"/>
                </a:moveTo>
                <a:cubicBezTo>
                  <a:pt x="956" y="82"/>
                  <a:pt x="791" y="0"/>
                  <a:pt x="606" y="0"/>
                </a:cubicBezTo>
                <a:cubicBezTo>
                  <a:pt x="272" y="0"/>
                  <a:pt x="0" y="271"/>
                  <a:pt x="0" y="605"/>
                </a:cubicBezTo>
                <a:cubicBezTo>
                  <a:pt x="0" y="940"/>
                  <a:pt x="272" y="1211"/>
                  <a:pt x="606" y="1211"/>
                </a:cubicBezTo>
                <a:cubicBezTo>
                  <a:pt x="791" y="1211"/>
                  <a:pt x="956" y="1128"/>
                  <a:pt x="1067" y="998"/>
                </a:cubicBezTo>
                <a:cubicBezTo>
                  <a:pt x="977" y="892"/>
                  <a:pt x="923" y="755"/>
                  <a:pt x="923" y="605"/>
                </a:cubicBezTo>
                <a:cubicBezTo>
                  <a:pt x="923" y="455"/>
                  <a:pt x="977" y="318"/>
                  <a:pt x="1067" y="21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56" name="Google Shape;456;p29"/>
          <p:cNvSpPr/>
          <p:nvPr/>
        </p:nvSpPr>
        <p:spPr>
          <a:xfrm>
            <a:off x="6172201" y="2293252"/>
            <a:ext cx="2527299" cy="2866479"/>
          </a:xfrm>
          <a:custGeom>
            <a:avLst/>
            <a:gdLst/>
            <a:ahLst/>
            <a:cxnLst/>
            <a:rect l="l" t="t" r="r" b="b"/>
            <a:pathLst>
              <a:path w="1067" h="1211" extrusionOk="0">
                <a:moveTo>
                  <a:pt x="461" y="0"/>
                </a:moveTo>
                <a:cubicBezTo>
                  <a:pt x="277" y="0"/>
                  <a:pt x="111" y="82"/>
                  <a:pt x="0" y="213"/>
                </a:cubicBezTo>
                <a:cubicBezTo>
                  <a:pt x="90" y="318"/>
                  <a:pt x="145" y="455"/>
                  <a:pt x="145" y="605"/>
                </a:cubicBezTo>
                <a:cubicBezTo>
                  <a:pt x="145" y="755"/>
                  <a:pt x="90" y="892"/>
                  <a:pt x="0" y="998"/>
                </a:cubicBezTo>
                <a:cubicBezTo>
                  <a:pt x="111" y="1128"/>
                  <a:pt x="277" y="1211"/>
                  <a:pt x="461" y="1211"/>
                </a:cubicBezTo>
                <a:cubicBezTo>
                  <a:pt x="796" y="1211"/>
                  <a:pt x="1067" y="940"/>
                  <a:pt x="1067" y="605"/>
                </a:cubicBezTo>
                <a:cubicBezTo>
                  <a:pt x="1067" y="271"/>
                  <a:pt x="796" y="0"/>
                  <a:pt x="46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57" name="Google Shape;457;p29"/>
          <p:cNvSpPr txBox="1"/>
          <p:nvPr/>
        </p:nvSpPr>
        <p:spPr>
          <a:xfrm>
            <a:off x="4344266" y="2940867"/>
            <a:ext cx="1277100" cy="1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Q</a:t>
            </a:r>
            <a:endParaRPr/>
          </a:p>
        </p:txBody>
      </p:sp>
      <p:sp>
        <p:nvSpPr>
          <p:cNvPr id="458" name="Google Shape;458;p29"/>
          <p:cNvSpPr txBox="1"/>
          <p:nvPr/>
        </p:nvSpPr>
        <p:spPr>
          <a:xfrm>
            <a:off x="6764337" y="2940867"/>
            <a:ext cx="1277100" cy="1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</a:t>
            </a:r>
            <a:endParaRPr/>
          </a:p>
        </p:txBody>
      </p:sp>
      <p:sp>
        <p:nvSpPr>
          <p:cNvPr id="459" name="Google Shape;459;p29"/>
          <p:cNvSpPr txBox="1"/>
          <p:nvPr/>
        </p:nvSpPr>
        <p:spPr>
          <a:xfrm>
            <a:off x="5533663" y="3340976"/>
            <a:ext cx="12771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DADADA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&amp;</a:t>
            </a:r>
            <a:endParaRPr/>
          </a:p>
        </p:txBody>
      </p:sp>
      <p:sp>
        <p:nvSpPr>
          <p:cNvPr id="460" name="Google Shape;460;p29"/>
          <p:cNvSpPr txBox="1"/>
          <p:nvPr/>
        </p:nvSpPr>
        <p:spPr>
          <a:xfrm>
            <a:off x="1885108" y="3493376"/>
            <a:ext cx="1226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Question</a:t>
            </a:r>
            <a:endParaRPr/>
          </a:p>
        </p:txBody>
      </p:sp>
      <p:sp>
        <p:nvSpPr>
          <p:cNvPr id="461" name="Google Shape;461;p29"/>
          <p:cNvSpPr txBox="1"/>
          <p:nvPr/>
        </p:nvSpPr>
        <p:spPr>
          <a:xfrm>
            <a:off x="9341929" y="3493376"/>
            <a:ext cx="111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Answer</a:t>
            </a:r>
            <a:endParaRPr/>
          </a:p>
        </p:txBody>
      </p:sp>
      <p:sp>
        <p:nvSpPr>
          <p:cNvPr id="462" name="Google Shape;462;p29"/>
          <p:cNvSpPr txBox="1">
            <a:spLocks noGrp="1"/>
          </p:cNvSpPr>
          <p:nvPr>
            <p:ph type="body" idx="1"/>
          </p:nvPr>
        </p:nvSpPr>
        <p:spPr>
          <a:xfrm>
            <a:off x="4515933" y="681401"/>
            <a:ext cx="4654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/>
              <a:t>Need Something?</a:t>
            </a:r>
            <a:endParaRPr/>
          </a:p>
        </p:txBody>
      </p:sp>
      <p:grpSp>
        <p:nvGrpSpPr>
          <p:cNvPr id="463" name="Google Shape;463;p29"/>
          <p:cNvGrpSpPr/>
          <p:nvPr/>
        </p:nvGrpSpPr>
        <p:grpSpPr>
          <a:xfrm>
            <a:off x="3387572" y="741705"/>
            <a:ext cx="839890" cy="839890"/>
            <a:chOff x="6176699" y="1464128"/>
            <a:chExt cx="1103086" cy="1103086"/>
          </a:xfrm>
        </p:grpSpPr>
        <p:sp>
          <p:nvSpPr>
            <p:cNvPr id="464" name="Google Shape;464;p29"/>
            <p:cNvSpPr/>
            <p:nvPr/>
          </p:nvSpPr>
          <p:spPr>
            <a:xfrm>
              <a:off x="6176699" y="1464128"/>
              <a:ext cx="1103086" cy="1103086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6555885" y="1843314"/>
              <a:ext cx="344714" cy="344714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0"/>
          <p:cNvSpPr>
            <a:spLocks noGrp="1"/>
          </p:cNvSpPr>
          <p:nvPr>
            <p:ph type="pic" idx="2"/>
          </p:nvPr>
        </p:nvSpPr>
        <p:spPr>
          <a:xfrm>
            <a:off x="0" y="1588"/>
            <a:ext cx="12191999" cy="685641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1" name="Google Shape;471;p30"/>
          <p:cNvGrpSpPr/>
          <p:nvPr/>
        </p:nvGrpSpPr>
        <p:grpSpPr>
          <a:xfrm>
            <a:off x="0" y="1588"/>
            <a:ext cx="12191999" cy="6856412"/>
            <a:chOff x="-1587" y="1588"/>
            <a:chExt cx="8985250" cy="5056187"/>
          </a:xfrm>
        </p:grpSpPr>
        <p:sp>
          <p:nvSpPr>
            <p:cNvPr id="472" name="Google Shape;472;p30"/>
            <p:cNvSpPr/>
            <p:nvPr/>
          </p:nvSpPr>
          <p:spPr>
            <a:xfrm>
              <a:off x="-1587" y="1588"/>
              <a:ext cx="2330450" cy="5056187"/>
            </a:xfrm>
            <a:custGeom>
              <a:avLst/>
              <a:gdLst/>
              <a:ahLst/>
              <a:cxnLst/>
              <a:rect l="l" t="t" r="r" b="b"/>
              <a:pathLst>
                <a:path w="855" h="1857" extrusionOk="0">
                  <a:moveTo>
                    <a:pt x="431" y="933"/>
                  </a:moveTo>
                  <a:cubicBezTo>
                    <a:pt x="431" y="560"/>
                    <a:pt x="595" y="226"/>
                    <a:pt x="85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57"/>
                    <a:pt x="0" y="1857"/>
                    <a:pt x="0" y="1857"/>
                  </a:cubicBezTo>
                  <a:cubicBezTo>
                    <a:pt x="845" y="1857"/>
                    <a:pt x="845" y="1857"/>
                    <a:pt x="845" y="1857"/>
                  </a:cubicBezTo>
                  <a:cubicBezTo>
                    <a:pt x="591" y="1632"/>
                    <a:pt x="431" y="1301"/>
                    <a:pt x="431" y="93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66CAC5">
                    <a:alpha val="57647"/>
                  </a:srgbClr>
                </a:gs>
              </a:gsLst>
              <a:lin ang="30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6653213" y="1588"/>
              <a:ext cx="2330450" cy="5056187"/>
            </a:xfrm>
            <a:custGeom>
              <a:avLst/>
              <a:gdLst/>
              <a:ahLst/>
              <a:cxnLst/>
              <a:rect l="l" t="t" r="r" b="b"/>
              <a:pathLst>
                <a:path w="855" h="1857" extrusionOk="0">
                  <a:moveTo>
                    <a:pt x="85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60" y="226"/>
                    <a:pt x="424" y="560"/>
                    <a:pt x="424" y="933"/>
                  </a:cubicBezTo>
                  <a:cubicBezTo>
                    <a:pt x="424" y="1301"/>
                    <a:pt x="264" y="1632"/>
                    <a:pt x="10" y="1857"/>
                  </a:cubicBezTo>
                  <a:cubicBezTo>
                    <a:pt x="855" y="1857"/>
                    <a:pt x="855" y="1857"/>
                    <a:pt x="855" y="1857"/>
                  </a:cubicBezTo>
                  <a:lnTo>
                    <a:pt x="855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66CAC5">
                    <a:alpha val="57647"/>
                  </a:srgbClr>
                </a:gs>
              </a:gsLst>
              <a:lin ang="30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474" name="Google Shape;474;p30"/>
          <p:cNvSpPr txBox="1">
            <a:spLocks noGrp="1"/>
          </p:cNvSpPr>
          <p:nvPr>
            <p:ph type="body" idx="1"/>
          </p:nvPr>
        </p:nvSpPr>
        <p:spPr>
          <a:xfrm>
            <a:off x="5039583" y="2883376"/>
            <a:ext cx="4654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/>
              <a:t>Thank You</a:t>
            </a:r>
            <a:endParaRPr/>
          </a:p>
        </p:txBody>
      </p:sp>
      <p:grpSp>
        <p:nvGrpSpPr>
          <p:cNvPr id="475" name="Google Shape;475;p30"/>
          <p:cNvGrpSpPr/>
          <p:nvPr/>
        </p:nvGrpSpPr>
        <p:grpSpPr>
          <a:xfrm>
            <a:off x="3708615" y="2848330"/>
            <a:ext cx="839890" cy="839890"/>
            <a:chOff x="6176699" y="1464128"/>
            <a:chExt cx="1103086" cy="1103086"/>
          </a:xfrm>
        </p:grpSpPr>
        <p:sp>
          <p:nvSpPr>
            <p:cNvPr id="476" name="Google Shape;476;p30"/>
            <p:cNvSpPr/>
            <p:nvPr/>
          </p:nvSpPr>
          <p:spPr>
            <a:xfrm>
              <a:off x="6176699" y="1464128"/>
              <a:ext cx="1103086" cy="1103086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477" name="Google Shape;477;p30"/>
            <p:cNvSpPr/>
            <p:nvPr/>
          </p:nvSpPr>
          <p:spPr>
            <a:xfrm>
              <a:off x="6555885" y="1843314"/>
              <a:ext cx="344714" cy="344714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478" name="Google Shape;478;p30"/>
          <p:cNvSpPr txBox="1"/>
          <p:nvPr/>
        </p:nvSpPr>
        <p:spPr>
          <a:xfrm>
            <a:off x="4833528" y="4192049"/>
            <a:ext cx="229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Muli"/>
                <a:ea typeface="Muli"/>
                <a:cs typeface="Muli"/>
                <a:sym typeface="Muli"/>
              </a:rPr>
              <a:t>Team DC 20008</a:t>
            </a:r>
            <a:endParaRPr sz="1800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"/>
          <p:cNvSpPr>
            <a:spLocks noGrp="1"/>
          </p:cNvSpPr>
          <p:nvPr>
            <p:ph type="pic" idx="2"/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66CAC5">
                  <a:alpha val="67843"/>
                </a:srgbClr>
              </a:gs>
            </a:gsLst>
            <a:lin ang="300115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82" name="Google Shape;182;p3"/>
          <p:cNvGrpSpPr/>
          <p:nvPr/>
        </p:nvGrpSpPr>
        <p:grpSpPr>
          <a:xfrm>
            <a:off x="3388772" y="1226430"/>
            <a:ext cx="839890" cy="839890"/>
            <a:chOff x="6176699" y="1464128"/>
            <a:chExt cx="1103086" cy="1103086"/>
          </a:xfrm>
        </p:grpSpPr>
        <p:sp>
          <p:nvSpPr>
            <p:cNvPr id="183" name="Google Shape;183;p3"/>
            <p:cNvSpPr/>
            <p:nvPr/>
          </p:nvSpPr>
          <p:spPr>
            <a:xfrm>
              <a:off x="6176699" y="1464128"/>
              <a:ext cx="1103086" cy="1103086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6555885" y="1843314"/>
              <a:ext cx="344714" cy="344714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66CAC5">
                    <a:alpha val="67843"/>
                  </a:srgbClr>
                </a:gs>
              </a:gsLst>
              <a:lin ang="3001153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185" name="Google Shape;185;p3"/>
          <p:cNvSpPr txBox="1">
            <a:spLocks noGrp="1"/>
          </p:cNvSpPr>
          <p:nvPr>
            <p:ph type="body" idx="1"/>
          </p:nvPr>
        </p:nvSpPr>
        <p:spPr>
          <a:xfrm>
            <a:off x="4440933" y="1242326"/>
            <a:ext cx="4654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86" name="Google Shape;186;p3"/>
          <p:cNvSpPr txBox="1"/>
          <p:nvPr/>
        </p:nvSpPr>
        <p:spPr>
          <a:xfrm>
            <a:off x="2657475" y="3343275"/>
            <a:ext cx="6877200" cy="1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rPr>
              <a:t>Happiness is the highest form of health. </a:t>
            </a:r>
            <a:endParaRPr sz="3200" b="1">
              <a:solidFill>
                <a:schemeClr val="lt2"/>
              </a:solidFill>
              <a:latin typeface="Muli"/>
              <a:ea typeface="Muli"/>
              <a:cs typeface="Muli"/>
              <a:sym typeface="Mul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rPr>
              <a:t>-Dalai Lama</a:t>
            </a:r>
            <a:endParaRPr/>
          </a:p>
        </p:txBody>
      </p:sp>
      <p:cxnSp>
        <p:nvCxnSpPr>
          <p:cNvPr id="187" name="Google Shape;187;p3"/>
          <p:cNvCxnSpPr/>
          <p:nvPr/>
        </p:nvCxnSpPr>
        <p:spPr>
          <a:xfrm>
            <a:off x="1811338" y="5499100"/>
            <a:ext cx="8569325" cy="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8" name="Google Shape;188;p3"/>
          <p:cNvCxnSpPr/>
          <p:nvPr/>
        </p:nvCxnSpPr>
        <p:spPr>
          <a:xfrm>
            <a:off x="1811338" y="2590800"/>
            <a:ext cx="8569325" cy="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"/>
          <p:cNvSpPr txBox="1">
            <a:spLocks noGrp="1"/>
          </p:cNvSpPr>
          <p:nvPr>
            <p:ph type="body" idx="1"/>
          </p:nvPr>
        </p:nvSpPr>
        <p:spPr>
          <a:xfrm>
            <a:off x="1432280" y="309943"/>
            <a:ext cx="4654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/>
              <a:t>Process Overview</a:t>
            </a:r>
            <a:endParaRPr/>
          </a:p>
        </p:txBody>
      </p:sp>
      <p:grpSp>
        <p:nvGrpSpPr>
          <p:cNvPr id="194" name="Google Shape;194;p5"/>
          <p:cNvGrpSpPr/>
          <p:nvPr/>
        </p:nvGrpSpPr>
        <p:grpSpPr>
          <a:xfrm>
            <a:off x="405544" y="351172"/>
            <a:ext cx="839890" cy="839890"/>
            <a:chOff x="6176699" y="1464128"/>
            <a:chExt cx="1103086" cy="1103086"/>
          </a:xfrm>
        </p:grpSpPr>
        <p:sp>
          <p:nvSpPr>
            <p:cNvPr id="195" name="Google Shape;195;p5"/>
            <p:cNvSpPr/>
            <p:nvPr/>
          </p:nvSpPr>
          <p:spPr>
            <a:xfrm>
              <a:off x="6176699" y="1464128"/>
              <a:ext cx="1103086" cy="1103086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6555885" y="1843314"/>
              <a:ext cx="344714" cy="344714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197" name="Google Shape;197;p5"/>
          <p:cNvSpPr txBox="1"/>
          <p:nvPr/>
        </p:nvSpPr>
        <p:spPr>
          <a:xfrm>
            <a:off x="4537075" y="3488925"/>
            <a:ext cx="3369000" cy="30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Muli"/>
                <a:ea typeface="Muli"/>
                <a:cs typeface="Muli"/>
                <a:sym typeface="Muli"/>
              </a:rPr>
              <a:t>Data Cleaning</a:t>
            </a:r>
            <a:endParaRPr sz="2400">
              <a:latin typeface="Muli"/>
              <a:ea typeface="Muli"/>
              <a:cs typeface="Muli"/>
              <a:sym typeface="Muli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</a:pPr>
            <a:r>
              <a:rPr lang="en-US" sz="1800">
                <a:latin typeface="Muli"/>
                <a:ea typeface="Muli"/>
                <a:cs typeface="Muli"/>
                <a:sym typeface="Muli"/>
              </a:rPr>
              <a:t>Eliminate Columns with High Missing Values</a:t>
            </a:r>
            <a:endParaRPr sz="1800">
              <a:latin typeface="Muli"/>
              <a:ea typeface="Muli"/>
              <a:cs typeface="Muli"/>
              <a:sym typeface="Muli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</a:pPr>
            <a:r>
              <a:rPr lang="en-US" sz="1800">
                <a:latin typeface="Muli"/>
                <a:ea typeface="Muli"/>
                <a:cs typeface="Muli"/>
                <a:sym typeface="Muli"/>
              </a:rPr>
              <a:t>Clean the variables used earlier for statistical learning</a:t>
            </a:r>
            <a:endParaRPr sz="180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8" name="Google Shape;198;p5"/>
          <p:cNvSpPr txBox="1"/>
          <p:nvPr/>
        </p:nvSpPr>
        <p:spPr>
          <a:xfrm>
            <a:off x="8360175" y="3488925"/>
            <a:ext cx="33690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Muli"/>
                <a:ea typeface="Muli"/>
                <a:cs typeface="Muli"/>
                <a:sym typeface="Muli"/>
              </a:rPr>
              <a:t>Significant Attributes</a:t>
            </a:r>
            <a:endParaRPr sz="2400">
              <a:latin typeface="Muli"/>
              <a:ea typeface="Muli"/>
              <a:cs typeface="Muli"/>
              <a:sym typeface="Muli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</a:pPr>
            <a:r>
              <a:rPr lang="en-US" sz="1800">
                <a:latin typeface="Muli"/>
                <a:ea typeface="Muli"/>
                <a:cs typeface="Muli"/>
                <a:sym typeface="Muli"/>
              </a:rPr>
              <a:t>SeekingHealthInfo</a:t>
            </a:r>
            <a:endParaRPr sz="1800">
              <a:latin typeface="Muli"/>
              <a:ea typeface="Muli"/>
              <a:cs typeface="Muli"/>
              <a:sym typeface="Muli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</a:pPr>
            <a:r>
              <a:rPr lang="en-US" sz="1800">
                <a:latin typeface="Muli"/>
                <a:ea typeface="Muli"/>
                <a:cs typeface="Muli"/>
                <a:sym typeface="Muli"/>
              </a:rPr>
              <a:t>Depression-Related</a:t>
            </a:r>
            <a:endParaRPr sz="1800">
              <a:latin typeface="Muli"/>
              <a:ea typeface="Muli"/>
              <a:cs typeface="Muli"/>
              <a:sym typeface="Muli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</a:pPr>
            <a:r>
              <a:rPr lang="en-US" sz="1800">
                <a:latin typeface="Muli"/>
                <a:ea typeface="Muli"/>
                <a:cs typeface="Muli"/>
                <a:sym typeface="Muli"/>
              </a:rPr>
              <a:t>Education</a:t>
            </a:r>
            <a:endParaRPr sz="1800">
              <a:latin typeface="Muli"/>
              <a:ea typeface="Muli"/>
              <a:cs typeface="Muli"/>
              <a:sym typeface="Muli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</a:pPr>
            <a:r>
              <a:rPr lang="en-US" sz="1800">
                <a:latin typeface="Muli"/>
                <a:ea typeface="Muli"/>
                <a:cs typeface="Muli"/>
                <a:sym typeface="Muli"/>
              </a:rPr>
              <a:t>Age</a:t>
            </a:r>
            <a:endParaRPr sz="1800">
              <a:latin typeface="Muli"/>
              <a:ea typeface="Muli"/>
              <a:cs typeface="Muli"/>
              <a:sym typeface="Muli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</a:pPr>
            <a:r>
              <a:rPr lang="en-US" sz="1800">
                <a:latin typeface="Muli"/>
                <a:ea typeface="Muli"/>
                <a:cs typeface="Muli"/>
                <a:sym typeface="Muli"/>
              </a:rPr>
              <a:t>GeneralHealth</a:t>
            </a:r>
            <a:endParaRPr sz="180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9" name="Google Shape;199;p5"/>
          <p:cNvSpPr txBox="1"/>
          <p:nvPr/>
        </p:nvSpPr>
        <p:spPr>
          <a:xfrm>
            <a:off x="587375" y="3488925"/>
            <a:ext cx="3369000" cy="30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Data Overview</a:t>
            </a:r>
            <a:endParaRPr sz="24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"/>
              <a:buChar char="●"/>
            </a:pPr>
            <a:r>
              <a:rPr lang="en-US"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Over 730 variables</a:t>
            </a:r>
            <a:endParaRPr sz="18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"/>
              <a:buChar char="●"/>
            </a:pPr>
            <a:r>
              <a:rPr lang="en-US"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Around 5,550 observations</a:t>
            </a:r>
            <a:endParaRPr sz="18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"/>
              <a:buChar char="●"/>
            </a:pPr>
            <a:r>
              <a:rPr lang="en-US"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Majority Categorical variables</a:t>
            </a:r>
            <a:endParaRPr sz="240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200" name="Google Shape;200;p5"/>
          <p:cNvCxnSpPr/>
          <p:nvPr/>
        </p:nvCxnSpPr>
        <p:spPr>
          <a:xfrm>
            <a:off x="3893200" y="4130250"/>
            <a:ext cx="15000" cy="122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" name="Google Shape;201;p5"/>
          <p:cNvCxnSpPr/>
          <p:nvPr/>
        </p:nvCxnSpPr>
        <p:spPr>
          <a:xfrm>
            <a:off x="7906075" y="4105125"/>
            <a:ext cx="30000" cy="122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2" name="Google Shape;202;p5"/>
          <p:cNvPicPr preferRelativeResize="0"/>
          <p:nvPr/>
        </p:nvPicPr>
        <p:blipFill rotWithShape="1">
          <a:blip r:embed="rId3">
            <a:alphaModFix/>
          </a:blip>
          <a:srcRect b="12998"/>
          <a:stretch/>
        </p:blipFill>
        <p:spPr>
          <a:xfrm rot="-5400000">
            <a:off x="7195225" y="-559125"/>
            <a:ext cx="769800" cy="56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2048480" y="1259523"/>
            <a:ext cx="525753" cy="2031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97375" y="1793615"/>
            <a:ext cx="1044900" cy="573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80375" y="1802375"/>
            <a:ext cx="1292275" cy="6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7225" y="2076625"/>
            <a:ext cx="1292225" cy="64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18082" y="1849615"/>
            <a:ext cx="1167681" cy="641393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5"/>
          <p:cNvSpPr txBox="1"/>
          <p:nvPr/>
        </p:nvSpPr>
        <p:spPr>
          <a:xfrm>
            <a:off x="1937550" y="1827300"/>
            <a:ext cx="769800" cy="3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Load</a:t>
            </a:r>
            <a:endParaRPr sz="1800" b="1"/>
          </a:p>
        </p:txBody>
      </p:sp>
      <p:sp>
        <p:nvSpPr>
          <p:cNvPr id="209" name="Google Shape;209;p5"/>
          <p:cNvSpPr txBox="1"/>
          <p:nvPr/>
        </p:nvSpPr>
        <p:spPr>
          <a:xfrm>
            <a:off x="5280375" y="1907250"/>
            <a:ext cx="14580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Transform</a:t>
            </a:r>
            <a:endParaRPr sz="1800" b="1"/>
          </a:p>
        </p:txBody>
      </p:sp>
      <p:sp>
        <p:nvSpPr>
          <p:cNvPr id="210" name="Google Shape;210;p5"/>
          <p:cNvSpPr txBox="1"/>
          <p:nvPr/>
        </p:nvSpPr>
        <p:spPr>
          <a:xfrm>
            <a:off x="9311400" y="1949813"/>
            <a:ext cx="1044900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Results</a:t>
            </a:r>
            <a:endParaRPr sz="1800" b="1"/>
          </a:p>
        </p:txBody>
      </p:sp>
      <p:pic>
        <p:nvPicPr>
          <p:cNvPr id="211" name="Google Shape;211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11975" y="2111927"/>
            <a:ext cx="1044900" cy="57396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5"/>
          <p:cNvSpPr txBox="1"/>
          <p:nvPr/>
        </p:nvSpPr>
        <p:spPr>
          <a:xfrm>
            <a:off x="3475950" y="2145625"/>
            <a:ext cx="840000" cy="3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Clean</a:t>
            </a:r>
            <a:endParaRPr sz="1800" b="1"/>
          </a:p>
        </p:txBody>
      </p:sp>
      <p:sp>
        <p:nvSpPr>
          <p:cNvPr id="213" name="Google Shape;213;p5"/>
          <p:cNvSpPr txBox="1"/>
          <p:nvPr/>
        </p:nvSpPr>
        <p:spPr>
          <a:xfrm>
            <a:off x="7287322" y="2135850"/>
            <a:ext cx="11676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Analysis</a:t>
            </a:r>
            <a:endParaRPr sz="1800" b="1"/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g702d29106f_5_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743" y="256025"/>
            <a:ext cx="10004513" cy="660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02d29106f_2_131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702d29106f_2_1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66CAC5">
                  <a:alpha val="67843"/>
                </a:srgbClr>
              </a:gs>
            </a:gsLst>
            <a:lin ang="300115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226" name="Google Shape;226;g702d29106f_2_131"/>
          <p:cNvGrpSpPr/>
          <p:nvPr/>
        </p:nvGrpSpPr>
        <p:grpSpPr>
          <a:xfrm>
            <a:off x="2804572" y="1325580"/>
            <a:ext cx="839900" cy="839900"/>
            <a:chOff x="6176699" y="1464128"/>
            <a:chExt cx="1103100" cy="1103100"/>
          </a:xfrm>
        </p:grpSpPr>
        <p:sp>
          <p:nvSpPr>
            <p:cNvPr id="227" name="Google Shape;227;g702d29106f_2_131"/>
            <p:cNvSpPr/>
            <p:nvPr/>
          </p:nvSpPr>
          <p:spPr>
            <a:xfrm>
              <a:off x="6176699" y="1464128"/>
              <a:ext cx="1103100" cy="1103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28" name="Google Shape;228;g702d29106f_2_131"/>
            <p:cNvSpPr/>
            <p:nvPr/>
          </p:nvSpPr>
          <p:spPr>
            <a:xfrm>
              <a:off x="6555885" y="1843314"/>
              <a:ext cx="344714" cy="344714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229" name="Google Shape;229;g702d29106f_2_131"/>
          <p:cNvSpPr txBox="1">
            <a:spLocks noGrp="1"/>
          </p:cNvSpPr>
          <p:nvPr>
            <p:ph type="body" idx="1"/>
          </p:nvPr>
        </p:nvSpPr>
        <p:spPr>
          <a:xfrm>
            <a:off x="3755125" y="1325525"/>
            <a:ext cx="5103000" cy="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None/>
            </a:pPr>
            <a:r>
              <a:rPr lang="en-US"/>
              <a:t>Exploratory Analysis</a:t>
            </a:r>
            <a:endParaRPr/>
          </a:p>
        </p:txBody>
      </p:sp>
      <p:sp>
        <p:nvSpPr>
          <p:cNvPr id="230" name="Google Shape;230;g702d29106f_2_131"/>
          <p:cNvSpPr txBox="1"/>
          <p:nvPr/>
        </p:nvSpPr>
        <p:spPr>
          <a:xfrm>
            <a:off x="2657475" y="3343275"/>
            <a:ext cx="6877200" cy="1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rPr>
              <a:t>It is health that is real wealth and not pieces of gold and silver.</a:t>
            </a:r>
            <a:endParaRPr sz="3200" b="1">
              <a:solidFill>
                <a:schemeClr val="lt2"/>
              </a:solidFill>
              <a:latin typeface="Muli"/>
              <a:ea typeface="Muli"/>
              <a:cs typeface="Muli"/>
              <a:sym typeface="Mul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rPr>
              <a:t> -Mahatma Gandhi</a:t>
            </a:r>
            <a:endParaRPr/>
          </a:p>
        </p:txBody>
      </p:sp>
      <p:cxnSp>
        <p:nvCxnSpPr>
          <p:cNvPr id="231" name="Google Shape;231;g702d29106f_2_131"/>
          <p:cNvCxnSpPr/>
          <p:nvPr/>
        </p:nvCxnSpPr>
        <p:spPr>
          <a:xfrm>
            <a:off x="1811338" y="5499100"/>
            <a:ext cx="8569200" cy="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2" name="Google Shape;232;g702d29106f_2_131"/>
          <p:cNvCxnSpPr/>
          <p:nvPr/>
        </p:nvCxnSpPr>
        <p:spPr>
          <a:xfrm>
            <a:off x="1811338" y="2590800"/>
            <a:ext cx="8569200" cy="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02d29106f_2_59"/>
          <p:cNvSpPr txBox="1">
            <a:spLocks noGrp="1"/>
          </p:cNvSpPr>
          <p:nvPr>
            <p:ph type="body" idx="1"/>
          </p:nvPr>
        </p:nvSpPr>
        <p:spPr>
          <a:xfrm>
            <a:off x="1335000" y="400750"/>
            <a:ext cx="89118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/>
              <a:t>Various Sources of Health Information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/>
          </a:p>
        </p:txBody>
      </p:sp>
      <p:sp>
        <p:nvSpPr>
          <p:cNvPr id="238" name="Google Shape;238;g702d29106f_2_59"/>
          <p:cNvSpPr txBox="1"/>
          <p:nvPr/>
        </p:nvSpPr>
        <p:spPr>
          <a:xfrm>
            <a:off x="1897954" y="3156504"/>
            <a:ext cx="15669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rPr>
              <a:t>A wonderful serenity has taken possession</a:t>
            </a:r>
            <a:endParaRPr/>
          </a:p>
        </p:txBody>
      </p:sp>
      <p:sp>
        <p:nvSpPr>
          <p:cNvPr id="239" name="Google Shape;239;g702d29106f_2_59"/>
          <p:cNvSpPr txBox="1"/>
          <p:nvPr/>
        </p:nvSpPr>
        <p:spPr>
          <a:xfrm>
            <a:off x="1727770" y="2889529"/>
            <a:ext cx="1907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Description</a:t>
            </a:r>
            <a:endParaRPr sz="1600" b="1">
              <a:solidFill>
                <a:schemeClr val="lt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40" name="Google Shape;240;g702d29106f_2_59"/>
          <p:cNvSpPr txBox="1"/>
          <p:nvPr/>
        </p:nvSpPr>
        <p:spPr>
          <a:xfrm>
            <a:off x="4174376" y="5353345"/>
            <a:ext cx="15669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rPr>
              <a:t>A wonderful serenity has taken possession</a:t>
            </a:r>
            <a:endParaRPr/>
          </a:p>
        </p:txBody>
      </p:sp>
      <p:sp>
        <p:nvSpPr>
          <p:cNvPr id="241" name="Google Shape;241;g702d29106f_2_59"/>
          <p:cNvSpPr txBox="1"/>
          <p:nvPr/>
        </p:nvSpPr>
        <p:spPr>
          <a:xfrm>
            <a:off x="4004192" y="5086369"/>
            <a:ext cx="1907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Description</a:t>
            </a:r>
            <a:endParaRPr sz="1600" b="1">
              <a:solidFill>
                <a:schemeClr val="lt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42" name="Google Shape;242;g702d29106f_2_59"/>
          <p:cNvSpPr/>
          <p:nvPr/>
        </p:nvSpPr>
        <p:spPr>
          <a:xfrm>
            <a:off x="7091294" y="2516881"/>
            <a:ext cx="285836" cy="259604"/>
          </a:xfrm>
          <a:custGeom>
            <a:avLst/>
            <a:gdLst/>
            <a:ahLst/>
            <a:cxnLst/>
            <a:rect l="l" t="t" r="r" b="b"/>
            <a:pathLst>
              <a:path w="167" h="152" extrusionOk="0">
                <a:moveTo>
                  <a:pt x="167" y="67"/>
                </a:moveTo>
                <a:cubicBezTo>
                  <a:pt x="167" y="67"/>
                  <a:pt x="167" y="67"/>
                  <a:pt x="167" y="67"/>
                </a:cubicBezTo>
                <a:cubicBezTo>
                  <a:pt x="165" y="63"/>
                  <a:pt x="156" y="59"/>
                  <a:pt x="141" y="57"/>
                </a:cubicBezTo>
                <a:cubicBezTo>
                  <a:pt x="164" y="20"/>
                  <a:pt x="164" y="20"/>
                  <a:pt x="164" y="20"/>
                </a:cubicBezTo>
                <a:cubicBezTo>
                  <a:pt x="167" y="15"/>
                  <a:pt x="166" y="9"/>
                  <a:pt x="161" y="5"/>
                </a:cubicBezTo>
                <a:cubicBezTo>
                  <a:pt x="159" y="4"/>
                  <a:pt x="159" y="4"/>
                  <a:pt x="159" y="4"/>
                </a:cubicBezTo>
                <a:cubicBezTo>
                  <a:pt x="154" y="0"/>
                  <a:pt x="148" y="0"/>
                  <a:pt x="144" y="4"/>
                </a:cubicBezTo>
                <a:cubicBezTo>
                  <a:pt x="94" y="52"/>
                  <a:pt x="94" y="52"/>
                  <a:pt x="94" y="52"/>
                </a:cubicBezTo>
                <a:cubicBezTo>
                  <a:pt x="90" y="52"/>
                  <a:pt x="87" y="52"/>
                  <a:pt x="84" y="52"/>
                </a:cubicBezTo>
                <a:cubicBezTo>
                  <a:pt x="39" y="52"/>
                  <a:pt x="3" y="59"/>
                  <a:pt x="0" y="67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9"/>
                </a:cubicBezTo>
                <a:cubicBezTo>
                  <a:pt x="0" y="115"/>
                  <a:pt x="38" y="152"/>
                  <a:pt x="84" y="152"/>
                </a:cubicBezTo>
                <a:cubicBezTo>
                  <a:pt x="130" y="152"/>
                  <a:pt x="167" y="115"/>
                  <a:pt x="167" y="68"/>
                </a:cubicBezTo>
                <a:cubicBezTo>
                  <a:pt x="167" y="68"/>
                  <a:pt x="167" y="68"/>
                  <a:pt x="167" y="68"/>
                </a:cubicBezTo>
                <a:cubicBezTo>
                  <a:pt x="167" y="68"/>
                  <a:pt x="167" y="68"/>
                  <a:pt x="167" y="68"/>
                </a:cubicBezTo>
                <a:cubicBezTo>
                  <a:pt x="167" y="68"/>
                  <a:pt x="167" y="68"/>
                  <a:pt x="167" y="67"/>
                </a:cubicBezTo>
                <a:close/>
                <a:moveTo>
                  <a:pt x="139" y="16"/>
                </a:moveTo>
                <a:cubicBezTo>
                  <a:pt x="139" y="16"/>
                  <a:pt x="139" y="16"/>
                  <a:pt x="139" y="16"/>
                </a:cubicBezTo>
                <a:cubicBezTo>
                  <a:pt x="141" y="16"/>
                  <a:pt x="143" y="18"/>
                  <a:pt x="143" y="20"/>
                </a:cubicBezTo>
                <a:cubicBezTo>
                  <a:pt x="143" y="23"/>
                  <a:pt x="141" y="24"/>
                  <a:pt x="139" y="24"/>
                </a:cubicBezTo>
                <a:cubicBezTo>
                  <a:pt x="138" y="24"/>
                  <a:pt x="136" y="23"/>
                  <a:pt x="136" y="20"/>
                </a:cubicBezTo>
                <a:cubicBezTo>
                  <a:pt x="136" y="18"/>
                  <a:pt x="138" y="16"/>
                  <a:pt x="139" y="16"/>
                </a:cubicBezTo>
                <a:close/>
                <a:moveTo>
                  <a:pt x="93" y="61"/>
                </a:moveTo>
                <a:cubicBezTo>
                  <a:pt x="93" y="61"/>
                  <a:pt x="93" y="61"/>
                  <a:pt x="93" y="61"/>
                </a:cubicBezTo>
                <a:cubicBezTo>
                  <a:pt x="129" y="25"/>
                  <a:pt x="129" y="25"/>
                  <a:pt x="129" y="25"/>
                </a:cubicBezTo>
                <a:cubicBezTo>
                  <a:pt x="130" y="24"/>
                  <a:pt x="132" y="24"/>
                  <a:pt x="134" y="25"/>
                </a:cubicBezTo>
                <a:cubicBezTo>
                  <a:pt x="134" y="27"/>
                  <a:pt x="134" y="28"/>
                  <a:pt x="134" y="30"/>
                </a:cubicBezTo>
                <a:cubicBezTo>
                  <a:pt x="98" y="65"/>
                  <a:pt x="98" y="65"/>
                  <a:pt x="98" y="65"/>
                </a:cubicBezTo>
                <a:cubicBezTo>
                  <a:pt x="97" y="66"/>
                  <a:pt x="96" y="66"/>
                  <a:pt x="96" y="66"/>
                </a:cubicBezTo>
                <a:cubicBezTo>
                  <a:pt x="94" y="66"/>
                  <a:pt x="94" y="66"/>
                  <a:pt x="93" y="65"/>
                </a:cubicBezTo>
                <a:cubicBezTo>
                  <a:pt x="92" y="64"/>
                  <a:pt x="92" y="63"/>
                  <a:pt x="93" y="61"/>
                </a:cubicBezTo>
                <a:close/>
                <a:moveTo>
                  <a:pt x="84" y="84"/>
                </a:moveTo>
                <a:cubicBezTo>
                  <a:pt x="84" y="84"/>
                  <a:pt x="84" y="84"/>
                  <a:pt x="84" y="84"/>
                </a:cubicBezTo>
                <a:cubicBezTo>
                  <a:pt x="46" y="84"/>
                  <a:pt x="15" y="78"/>
                  <a:pt x="15" y="72"/>
                </a:cubicBezTo>
                <a:cubicBezTo>
                  <a:pt x="15" y="65"/>
                  <a:pt x="46" y="60"/>
                  <a:pt x="84" y="60"/>
                </a:cubicBezTo>
                <a:cubicBezTo>
                  <a:pt x="84" y="60"/>
                  <a:pt x="85" y="60"/>
                  <a:pt x="86" y="60"/>
                </a:cubicBezTo>
                <a:cubicBezTo>
                  <a:pt x="69" y="76"/>
                  <a:pt x="69" y="76"/>
                  <a:pt x="69" y="76"/>
                </a:cubicBezTo>
                <a:cubicBezTo>
                  <a:pt x="69" y="76"/>
                  <a:pt x="101" y="79"/>
                  <a:pt x="130" y="75"/>
                </a:cubicBezTo>
                <a:cubicBezTo>
                  <a:pt x="137" y="64"/>
                  <a:pt x="137" y="64"/>
                  <a:pt x="137" y="64"/>
                </a:cubicBezTo>
                <a:cubicBezTo>
                  <a:pt x="147" y="66"/>
                  <a:pt x="152" y="69"/>
                  <a:pt x="152" y="72"/>
                </a:cubicBezTo>
                <a:cubicBezTo>
                  <a:pt x="152" y="78"/>
                  <a:pt x="122" y="84"/>
                  <a:pt x="84" y="8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3" name="Google Shape;243;g702d29106f_2_59"/>
          <p:cNvSpPr/>
          <p:nvPr/>
        </p:nvSpPr>
        <p:spPr>
          <a:xfrm>
            <a:off x="2556376" y="2504945"/>
            <a:ext cx="249980" cy="283475"/>
          </a:xfrm>
          <a:custGeom>
            <a:avLst/>
            <a:gdLst/>
            <a:ahLst/>
            <a:cxnLst/>
            <a:rect l="l" t="t" r="r" b="b"/>
            <a:pathLst>
              <a:path w="146" h="166" extrusionOk="0">
                <a:moveTo>
                  <a:pt x="142" y="133"/>
                </a:moveTo>
                <a:cubicBezTo>
                  <a:pt x="132" y="116"/>
                  <a:pt x="132" y="116"/>
                  <a:pt x="132" y="116"/>
                </a:cubicBezTo>
                <a:cubicBezTo>
                  <a:pt x="124" y="102"/>
                  <a:pt x="110" y="78"/>
                  <a:pt x="102" y="63"/>
                </a:cubicBezTo>
                <a:cubicBezTo>
                  <a:pt x="95" y="51"/>
                  <a:pt x="95" y="51"/>
                  <a:pt x="95" y="51"/>
                </a:cubicBezTo>
                <a:cubicBezTo>
                  <a:pt x="95" y="29"/>
                  <a:pt x="95" y="29"/>
                  <a:pt x="95" y="29"/>
                </a:cubicBezTo>
                <a:cubicBezTo>
                  <a:pt x="103" y="29"/>
                  <a:pt x="109" y="22"/>
                  <a:pt x="109" y="14"/>
                </a:cubicBezTo>
                <a:cubicBezTo>
                  <a:pt x="109" y="6"/>
                  <a:pt x="103" y="0"/>
                  <a:pt x="95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43" y="0"/>
                  <a:pt x="37" y="6"/>
                  <a:pt x="37" y="14"/>
                </a:cubicBezTo>
                <a:cubicBezTo>
                  <a:pt x="37" y="22"/>
                  <a:pt x="43" y="29"/>
                  <a:pt x="50" y="29"/>
                </a:cubicBezTo>
                <a:cubicBezTo>
                  <a:pt x="50" y="51"/>
                  <a:pt x="50" y="51"/>
                  <a:pt x="50" y="51"/>
                </a:cubicBezTo>
                <a:cubicBezTo>
                  <a:pt x="44" y="63"/>
                  <a:pt x="44" y="63"/>
                  <a:pt x="44" y="63"/>
                </a:cubicBezTo>
                <a:cubicBezTo>
                  <a:pt x="35" y="78"/>
                  <a:pt x="22" y="102"/>
                  <a:pt x="14" y="116"/>
                </a:cubicBezTo>
                <a:cubicBezTo>
                  <a:pt x="4" y="133"/>
                  <a:pt x="4" y="133"/>
                  <a:pt x="4" y="133"/>
                </a:cubicBezTo>
                <a:cubicBezTo>
                  <a:pt x="1" y="137"/>
                  <a:pt x="0" y="143"/>
                  <a:pt x="0" y="147"/>
                </a:cubicBezTo>
                <a:cubicBezTo>
                  <a:pt x="0" y="150"/>
                  <a:pt x="0" y="152"/>
                  <a:pt x="1" y="155"/>
                </a:cubicBezTo>
                <a:cubicBezTo>
                  <a:pt x="3" y="158"/>
                  <a:pt x="6" y="162"/>
                  <a:pt x="10" y="163"/>
                </a:cubicBezTo>
                <a:cubicBezTo>
                  <a:pt x="14" y="165"/>
                  <a:pt x="18" y="166"/>
                  <a:pt x="23" y="166"/>
                </a:cubicBezTo>
                <a:cubicBezTo>
                  <a:pt x="43" y="166"/>
                  <a:pt x="43" y="166"/>
                  <a:pt x="43" y="166"/>
                </a:cubicBezTo>
                <a:cubicBezTo>
                  <a:pt x="59" y="166"/>
                  <a:pt x="87" y="166"/>
                  <a:pt x="104" y="166"/>
                </a:cubicBezTo>
                <a:cubicBezTo>
                  <a:pt x="123" y="166"/>
                  <a:pt x="123" y="166"/>
                  <a:pt x="123" y="166"/>
                </a:cubicBezTo>
                <a:cubicBezTo>
                  <a:pt x="129" y="166"/>
                  <a:pt x="135" y="164"/>
                  <a:pt x="140" y="161"/>
                </a:cubicBezTo>
                <a:cubicBezTo>
                  <a:pt x="142" y="159"/>
                  <a:pt x="144" y="157"/>
                  <a:pt x="144" y="155"/>
                </a:cubicBezTo>
                <a:cubicBezTo>
                  <a:pt x="146" y="152"/>
                  <a:pt x="146" y="150"/>
                  <a:pt x="146" y="147"/>
                </a:cubicBezTo>
                <a:cubicBezTo>
                  <a:pt x="146" y="143"/>
                  <a:pt x="144" y="137"/>
                  <a:pt x="142" y="133"/>
                </a:cubicBezTo>
                <a:close/>
                <a:moveTo>
                  <a:pt x="50" y="126"/>
                </a:moveTo>
                <a:cubicBezTo>
                  <a:pt x="50" y="126"/>
                  <a:pt x="50" y="126"/>
                  <a:pt x="50" y="126"/>
                </a:cubicBezTo>
                <a:cubicBezTo>
                  <a:pt x="54" y="126"/>
                  <a:pt x="58" y="130"/>
                  <a:pt x="58" y="133"/>
                </a:cubicBezTo>
                <a:cubicBezTo>
                  <a:pt x="58" y="138"/>
                  <a:pt x="54" y="141"/>
                  <a:pt x="50" y="141"/>
                </a:cubicBezTo>
                <a:cubicBezTo>
                  <a:pt x="45" y="141"/>
                  <a:pt x="42" y="138"/>
                  <a:pt x="42" y="133"/>
                </a:cubicBezTo>
                <a:cubicBezTo>
                  <a:pt x="42" y="130"/>
                  <a:pt x="45" y="126"/>
                  <a:pt x="50" y="126"/>
                </a:cubicBezTo>
                <a:close/>
                <a:moveTo>
                  <a:pt x="44" y="112"/>
                </a:moveTo>
                <a:cubicBezTo>
                  <a:pt x="44" y="112"/>
                  <a:pt x="44" y="112"/>
                  <a:pt x="44" y="112"/>
                </a:cubicBezTo>
                <a:cubicBezTo>
                  <a:pt x="44" y="108"/>
                  <a:pt x="48" y="104"/>
                  <a:pt x="53" y="104"/>
                </a:cubicBezTo>
                <a:cubicBezTo>
                  <a:pt x="58" y="104"/>
                  <a:pt x="61" y="108"/>
                  <a:pt x="61" y="112"/>
                </a:cubicBezTo>
                <a:cubicBezTo>
                  <a:pt x="61" y="116"/>
                  <a:pt x="58" y="120"/>
                  <a:pt x="53" y="120"/>
                </a:cubicBezTo>
                <a:cubicBezTo>
                  <a:pt x="48" y="120"/>
                  <a:pt x="44" y="116"/>
                  <a:pt x="44" y="112"/>
                </a:cubicBezTo>
                <a:close/>
                <a:moveTo>
                  <a:pt x="62" y="124"/>
                </a:moveTo>
                <a:cubicBezTo>
                  <a:pt x="62" y="124"/>
                  <a:pt x="62" y="124"/>
                  <a:pt x="62" y="124"/>
                </a:cubicBezTo>
                <a:cubicBezTo>
                  <a:pt x="62" y="120"/>
                  <a:pt x="65" y="117"/>
                  <a:pt x="70" y="117"/>
                </a:cubicBezTo>
                <a:cubicBezTo>
                  <a:pt x="74" y="117"/>
                  <a:pt x="78" y="120"/>
                  <a:pt x="78" y="124"/>
                </a:cubicBezTo>
                <a:cubicBezTo>
                  <a:pt x="78" y="129"/>
                  <a:pt x="74" y="132"/>
                  <a:pt x="70" y="132"/>
                </a:cubicBezTo>
                <a:cubicBezTo>
                  <a:pt x="65" y="132"/>
                  <a:pt x="62" y="129"/>
                  <a:pt x="62" y="124"/>
                </a:cubicBezTo>
                <a:close/>
                <a:moveTo>
                  <a:pt x="52" y="68"/>
                </a:moveTo>
                <a:cubicBezTo>
                  <a:pt x="52" y="68"/>
                  <a:pt x="52" y="68"/>
                  <a:pt x="52" y="68"/>
                </a:cubicBezTo>
                <a:cubicBezTo>
                  <a:pt x="60" y="54"/>
                  <a:pt x="60" y="54"/>
                  <a:pt x="60" y="54"/>
                </a:cubicBezTo>
                <a:cubicBezTo>
                  <a:pt x="60" y="19"/>
                  <a:pt x="60" y="19"/>
                  <a:pt x="60" y="19"/>
                </a:cubicBezTo>
                <a:cubicBezTo>
                  <a:pt x="50" y="19"/>
                  <a:pt x="50" y="19"/>
                  <a:pt x="50" y="19"/>
                </a:cubicBezTo>
                <a:cubicBezTo>
                  <a:pt x="48" y="19"/>
                  <a:pt x="46" y="17"/>
                  <a:pt x="46" y="14"/>
                </a:cubicBezTo>
                <a:cubicBezTo>
                  <a:pt x="46" y="11"/>
                  <a:pt x="48" y="9"/>
                  <a:pt x="50" y="9"/>
                </a:cubicBezTo>
                <a:cubicBezTo>
                  <a:pt x="95" y="9"/>
                  <a:pt x="95" y="9"/>
                  <a:pt x="95" y="9"/>
                </a:cubicBezTo>
                <a:cubicBezTo>
                  <a:pt x="98" y="9"/>
                  <a:pt x="100" y="11"/>
                  <a:pt x="100" y="14"/>
                </a:cubicBezTo>
                <a:cubicBezTo>
                  <a:pt x="100" y="17"/>
                  <a:pt x="98" y="19"/>
                  <a:pt x="95" y="19"/>
                </a:cubicBezTo>
                <a:cubicBezTo>
                  <a:pt x="86" y="19"/>
                  <a:pt x="86" y="19"/>
                  <a:pt x="86" y="19"/>
                </a:cubicBezTo>
                <a:cubicBezTo>
                  <a:pt x="86" y="54"/>
                  <a:pt x="86" y="54"/>
                  <a:pt x="86" y="54"/>
                </a:cubicBezTo>
                <a:cubicBezTo>
                  <a:pt x="94" y="68"/>
                  <a:pt x="94" y="68"/>
                  <a:pt x="94" y="68"/>
                </a:cubicBezTo>
                <a:cubicBezTo>
                  <a:pt x="98" y="75"/>
                  <a:pt x="103" y="84"/>
                  <a:pt x="108" y="93"/>
                </a:cubicBezTo>
                <a:cubicBezTo>
                  <a:pt x="90" y="93"/>
                  <a:pt x="51" y="93"/>
                  <a:pt x="37" y="93"/>
                </a:cubicBezTo>
                <a:cubicBezTo>
                  <a:pt x="43" y="84"/>
                  <a:pt x="48" y="75"/>
                  <a:pt x="52" y="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4" name="Google Shape;244;g702d29106f_2_59"/>
          <p:cNvSpPr/>
          <p:nvPr/>
        </p:nvSpPr>
        <p:spPr>
          <a:xfrm>
            <a:off x="4850852" y="4759037"/>
            <a:ext cx="285834" cy="242694"/>
          </a:xfrm>
          <a:custGeom>
            <a:avLst/>
            <a:gdLst/>
            <a:ahLst/>
            <a:cxnLst/>
            <a:rect l="l" t="t" r="r" b="b"/>
            <a:pathLst>
              <a:path w="167" h="142" extrusionOk="0">
                <a:moveTo>
                  <a:pt x="141" y="31"/>
                </a:moveTo>
                <a:cubicBezTo>
                  <a:pt x="115" y="31"/>
                  <a:pt x="115" y="31"/>
                  <a:pt x="115" y="31"/>
                </a:cubicBezTo>
                <a:cubicBezTo>
                  <a:pt x="115" y="0"/>
                  <a:pt x="115" y="0"/>
                  <a:pt x="115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1" y="31"/>
                  <a:pt x="51" y="31"/>
                  <a:pt x="51" y="31"/>
                </a:cubicBezTo>
                <a:cubicBezTo>
                  <a:pt x="26" y="31"/>
                  <a:pt x="26" y="31"/>
                  <a:pt x="26" y="31"/>
                </a:cubicBezTo>
                <a:cubicBezTo>
                  <a:pt x="12" y="31"/>
                  <a:pt x="0" y="42"/>
                  <a:pt x="0" y="57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30"/>
                  <a:pt x="12" y="142"/>
                  <a:pt x="26" y="142"/>
                </a:cubicBezTo>
                <a:cubicBezTo>
                  <a:pt x="141" y="142"/>
                  <a:pt x="141" y="142"/>
                  <a:pt x="141" y="142"/>
                </a:cubicBezTo>
                <a:cubicBezTo>
                  <a:pt x="155" y="142"/>
                  <a:pt x="167" y="130"/>
                  <a:pt x="167" y="116"/>
                </a:cubicBezTo>
                <a:cubicBezTo>
                  <a:pt x="167" y="57"/>
                  <a:pt x="167" y="57"/>
                  <a:pt x="167" y="57"/>
                </a:cubicBezTo>
                <a:cubicBezTo>
                  <a:pt x="167" y="42"/>
                  <a:pt x="155" y="31"/>
                  <a:pt x="141" y="31"/>
                </a:cubicBezTo>
                <a:close/>
                <a:moveTo>
                  <a:pt x="63" y="12"/>
                </a:moveTo>
                <a:cubicBezTo>
                  <a:pt x="63" y="12"/>
                  <a:pt x="63" y="12"/>
                  <a:pt x="63" y="12"/>
                </a:cubicBezTo>
                <a:cubicBezTo>
                  <a:pt x="103" y="12"/>
                  <a:pt x="103" y="12"/>
                  <a:pt x="103" y="12"/>
                </a:cubicBezTo>
                <a:cubicBezTo>
                  <a:pt x="103" y="31"/>
                  <a:pt x="103" y="31"/>
                  <a:pt x="103" y="31"/>
                </a:cubicBezTo>
                <a:cubicBezTo>
                  <a:pt x="63" y="31"/>
                  <a:pt x="63" y="31"/>
                  <a:pt x="63" y="31"/>
                </a:cubicBezTo>
                <a:lnTo>
                  <a:pt x="63" y="12"/>
                </a:lnTo>
                <a:close/>
                <a:moveTo>
                  <a:pt x="143" y="94"/>
                </a:moveTo>
                <a:cubicBezTo>
                  <a:pt x="143" y="94"/>
                  <a:pt x="143" y="94"/>
                  <a:pt x="143" y="94"/>
                </a:cubicBezTo>
                <a:cubicBezTo>
                  <a:pt x="124" y="94"/>
                  <a:pt x="124" y="94"/>
                  <a:pt x="124" y="94"/>
                </a:cubicBezTo>
                <a:cubicBezTo>
                  <a:pt x="124" y="113"/>
                  <a:pt x="124" y="113"/>
                  <a:pt x="124" y="113"/>
                </a:cubicBezTo>
                <a:cubicBezTo>
                  <a:pt x="109" y="113"/>
                  <a:pt x="109" y="113"/>
                  <a:pt x="109" y="113"/>
                </a:cubicBezTo>
                <a:cubicBezTo>
                  <a:pt x="109" y="94"/>
                  <a:pt x="109" y="94"/>
                  <a:pt x="109" y="94"/>
                </a:cubicBezTo>
                <a:cubicBezTo>
                  <a:pt x="90" y="94"/>
                  <a:pt x="90" y="94"/>
                  <a:pt x="90" y="94"/>
                </a:cubicBezTo>
                <a:cubicBezTo>
                  <a:pt x="90" y="79"/>
                  <a:pt x="90" y="79"/>
                  <a:pt x="90" y="79"/>
                </a:cubicBezTo>
                <a:cubicBezTo>
                  <a:pt x="109" y="79"/>
                  <a:pt x="109" y="79"/>
                  <a:pt x="109" y="79"/>
                </a:cubicBezTo>
                <a:cubicBezTo>
                  <a:pt x="109" y="60"/>
                  <a:pt x="109" y="60"/>
                  <a:pt x="109" y="60"/>
                </a:cubicBezTo>
                <a:cubicBezTo>
                  <a:pt x="124" y="60"/>
                  <a:pt x="124" y="60"/>
                  <a:pt x="124" y="60"/>
                </a:cubicBezTo>
                <a:cubicBezTo>
                  <a:pt x="124" y="79"/>
                  <a:pt x="124" y="79"/>
                  <a:pt x="124" y="79"/>
                </a:cubicBezTo>
                <a:cubicBezTo>
                  <a:pt x="143" y="79"/>
                  <a:pt x="143" y="79"/>
                  <a:pt x="143" y="79"/>
                </a:cubicBezTo>
                <a:lnTo>
                  <a:pt x="143" y="94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45" name="Google Shape;245;g702d29106f_2_59"/>
          <p:cNvPicPr preferRelativeResize="0"/>
          <p:nvPr/>
        </p:nvPicPr>
        <p:blipFill rotWithShape="1">
          <a:blip r:embed="rId3">
            <a:alphaModFix/>
          </a:blip>
          <a:srcRect l="2458"/>
          <a:stretch/>
        </p:blipFill>
        <p:spPr>
          <a:xfrm>
            <a:off x="511175" y="1433950"/>
            <a:ext cx="11662827" cy="431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6" name="Google Shape;246;g702d29106f_2_59"/>
          <p:cNvGrpSpPr/>
          <p:nvPr/>
        </p:nvGrpSpPr>
        <p:grpSpPr>
          <a:xfrm>
            <a:off x="373353" y="244375"/>
            <a:ext cx="839900" cy="839900"/>
            <a:chOff x="6176699" y="1464128"/>
            <a:chExt cx="1103100" cy="1103100"/>
          </a:xfrm>
        </p:grpSpPr>
        <p:sp>
          <p:nvSpPr>
            <p:cNvPr id="247" name="Google Shape;247;g702d29106f_2_59"/>
            <p:cNvSpPr/>
            <p:nvPr/>
          </p:nvSpPr>
          <p:spPr>
            <a:xfrm>
              <a:off x="6176699" y="1464128"/>
              <a:ext cx="1103100" cy="11031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48" name="Google Shape;248;g702d29106f_2_59"/>
            <p:cNvSpPr/>
            <p:nvPr/>
          </p:nvSpPr>
          <p:spPr>
            <a:xfrm>
              <a:off x="6555885" y="1843314"/>
              <a:ext cx="344714" cy="344714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249" name="Google Shape;249;g702d29106f_2_59"/>
          <p:cNvSpPr txBox="1"/>
          <p:nvPr/>
        </p:nvSpPr>
        <p:spPr>
          <a:xfrm>
            <a:off x="4779438" y="5505750"/>
            <a:ext cx="31263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uli"/>
                <a:ea typeface="Muli"/>
                <a:cs typeface="Muli"/>
                <a:sym typeface="Muli"/>
              </a:rPr>
              <a:t>          </a:t>
            </a:r>
            <a:r>
              <a:rPr lang="en-US" b="1">
                <a:latin typeface="Muli"/>
                <a:ea typeface="Muli"/>
                <a:cs typeface="Muli"/>
                <a:sym typeface="Muli"/>
              </a:rPr>
              <a:t>Information Sources</a:t>
            </a:r>
            <a:endParaRPr b="1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50" name="Google Shape;250;g702d29106f_2_59"/>
          <p:cNvSpPr txBox="1"/>
          <p:nvPr/>
        </p:nvSpPr>
        <p:spPr>
          <a:xfrm rot="-5400000">
            <a:off x="-1244001" y="2862325"/>
            <a:ext cx="31263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uli"/>
                <a:ea typeface="Muli"/>
                <a:cs typeface="Muli"/>
                <a:sym typeface="Muli"/>
              </a:rPr>
              <a:t>        </a:t>
            </a:r>
            <a:r>
              <a:rPr lang="en-US" b="1">
                <a:latin typeface="Muli"/>
                <a:ea typeface="Muli"/>
                <a:cs typeface="Muli"/>
                <a:sym typeface="Muli"/>
              </a:rPr>
              <a:t>  Number of Users</a:t>
            </a:r>
            <a:endParaRPr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51" name="Google Shape;251;g702d29106f_2_59"/>
          <p:cNvSpPr txBox="1"/>
          <p:nvPr/>
        </p:nvSpPr>
        <p:spPr>
          <a:xfrm>
            <a:off x="4225625" y="5989775"/>
            <a:ext cx="39948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Muli"/>
                <a:ea typeface="Muli"/>
                <a:cs typeface="Muli"/>
                <a:sym typeface="Muli"/>
              </a:rPr>
              <a:t>Internet is the most popular way!</a:t>
            </a:r>
            <a:endParaRPr sz="1800" b="1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702d29106f_6_2"/>
          <p:cNvSpPr txBox="1">
            <a:spLocks noGrp="1"/>
          </p:cNvSpPr>
          <p:nvPr>
            <p:ph type="body" idx="1"/>
          </p:nvPr>
        </p:nvSpPr>
        <p:spPr>
          <a:xfrm>
            <a:off x="1411950" y="162825"/>
            <a:ext cx="10573800" cy="769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Internet Sources and their popularity</a:t>
            </a:r>
            <a:endParaRPr/>
          </a:p>
        </p:txBody>
      </p:sp>
      <p:pic>
        <p:nvPicPr>
          <p:cNvPr id="258" name="Google Shape;258;g702d29106f_6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3864"/>
            <a:ext cx="11887201" cy="4260416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702d29106f_6_2"/>
          <p:cNvSpPr txBox="1"/>
          <p:nvPr/>
        </p:nvSpPr>
        <p:spPr>
          <a:xfrm>
            <a:off x="851525" y="5615525"/>
            <a:ext cx="10573800" cy="6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Muli"/>
                <a:ea typeface="Muli"/>
                <a:cs typeface="Muli"/>
                <a:sym typeface="Muli"/>
              </a:rPr>
              <a:t>Social media networks like Facebook and Twitter are the most popular followed by YouTube. </a:t>
            </a:r>
            <a:endParaRPr sz="1800" b="1" dirty="0"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260" name="Google Shape;260;g702d29106f_6_2"/>
          <p:cNvGrpSpPr/>
          <p:nvPr/>
        </p:nvGrpSpPr>
        <p:grpSpPr>
          <a:xfrm>
            <a:off x="355597" y="205530"/>
            <a:ext cx="839900" cy="839900"/>
            <a:chOff x="6176699" y="1464128"/>
            <a:chExt cx="1103100" cy="1103100"/>
          </a:xfrm>
        </p:grpSpPr>
        <p:sp>
          <p:nvSpPr>
            <p:cNvPr id="261" name="Google Shape;261;g702d29106f_6_2"/>
            <p:cNvSpPr/>
            <p:nvPr/>
          </p:nvSpPr>
          <p:spPr>
            <a:xfrm>
              <a:off x="6176699" y="1464128"/>
              <a:ext cx="1103100" cy="11031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62" name="Google Shape;262;g702d29106f_6_2"/>
            <p:cNvSpPr/>
            <p:nvPr/>
          </p:nvSpPr>
          <p:spPr>
            <a:xfrm>
              <a:off x="6555885" y="1843314"/>
              <a:ext cx="344714" cy="344714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02d29106f_6_10"/>
          <p:cNvSpPr txBox="1">
            <a:spLocks noGrp="1"/>
          </p:cNvSpPr>
          <p:nvPr>
            <p:ph type="body" idx="1"/>
          </p:nvPr>
        </p:nvSpPr>
        <p:spPr>
          <a:xfrm>
            <a:off x="1411950" y="230900"/>
            <a:ext cx="10573800" cy="595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Generation Differences</a:t>
            </a:r>
            <a:endParaRPr/>
          </a:p>
        </p:txBody>
      </p:sp>
      <p:pic>
        <p:nvPicPr>
          <p:cNvPr id="269" name="Google Shape;269;g702d29106f_6_10"/>
          <p:cNvPicPr preferRelativeResize="0"/>
          <p:nvPr/>
        </p:nvPicPr>
        <p:blipFill rotWithShape="1">
          <a:blip r:embed="rId3">
            <a:alphaModFix/>
          </a:blip>
          <a:srcRect l="3693" t="16318" r="3265" b="10205"/>
          <a:stretch/>
        </p:blipFill>
        <p:spPr>
          <a:xfrm>
            <a:off x="641535" y="1128670"/>
            <a:ext cx="10824852" cy="342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702d29106f_6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0877" y="4798028"/>
            <a:ext cx="6443174" cy="1941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1" name="Google Shape;271;g702d29106f_6_10"/>
          <p:cNvGrpSpPr/>
          <p:nvPr/>
        </p:nvGrpSpPr>
        <p:grpSpPr>
          <a:xfrm>
            <a:off x="355597" y="205530"/>
            <a:ext cx="839900" cy="839900"/>
            <a:chOff x="6176699" y="1464128"/>
            <a:chExt cx="1103100" cy="1103100"/>
          </a:xfrm>
        </p:grpSpPr>
        <p:sp>
          <p:nvSpPr>
            <p:cNvPr id="272" name="Google Shape;272;g702d29106f_6_10"/>
            <p:cNvSpPr/>
            <p:nvPr/>
          </p:nvSpPr>
          <p:spPr>
            <a:xfrm>
              <a:off x="6176699" y="1464128"/>
              <a:ext cx="1103100" cy="11031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73" name="Google Shape;273;g702d29106f_6_10"/>
            <p:cNvSpPr/>
            <p:nvPr/>
          </p:nvSpPr>
          <p:spPr>
            <a:xfrm>
              <a:off x="6555885" y="1843314"/>
              <a:ext cx="344714" cy="344714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274" name="Google Shape;274;g702d29106f_6_10"/>
          <p:cNvSpPr txBox="1"/>
          <p:nvPr/>
        </p:nvSpPr>
        <p:spPr>
          <a:xfrm>
            <a:off x="4668025" y="4558150"/>
            <a:ext cx="2031600" cy="1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uli"/>
                <a:ea typeface="Muli"/>
                <a:cs typeface="Muli"/>
                <a:sym typeface="Muli"/>
              </a:rPr>
              <a:t>                    </a:t>
            </a:r>
            <a:r>
              <a:rPr lang="en-US" b="1">
                <a:latin typeface="Muli"/>
                <a:ea typeface="Muli"/>
                <a:cs typeface="Muli"/>
                <a:sym typeface="Muli"/>
              </a:rPr>
              <a:t>Age Group</a:t>
            </a:r>
            <a:endParaRPr b="1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75" name="Google Shape;275;g702d29106f_6_10"/>
          <p:cNvSpPr txBox="1"/>
          <p:nvPr/>
        </p:nvSpPr>
        <p:spPr>
          <a:xfrm rot="-5400000" flipH="1">
            <a:off x="-1220725" y="2376200"/>
            <a:ext cx="3616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uli"/>
                <a:ea typeface="Muli"/>
                <a:cs typeface="Muli"/>
                <a:sym typeface="Muli"/>
              </a:rPr>
              <a:t>              </a:t>
            </a:r>
            <a:r>
              <a:rPr lang="en-US" b="1">
                <a:latin typeface="Muli"/>
                <a:ea typeface="Muli"/>
                <a:cs typeface="Muli"/>
                <a:sym typeface="Muli"/>
              </a:rPr>
              <a:t>Number of Users</a:t>
            </a:r>
            <a:endParaRPr b="1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Google Shape;259;g702d29106f_6_2">
            <a:extLst>
              <a:ext uri="{FF2B5EF4-FFF2-40B4-BE49-F238E27FC236}">
                <a16:creationId xmlns:a16="http://schemas.microsoft.com/office/drawing/2014/main" id="{DFA7F1BB-5FF8-BD47-A402-42945AA11DC4}"/>
              </a:ext>
            </a:extLst>
          </p:cNvPr>
          <p:cNvSpPr txBox="1"/>
          <p:nvPr/>
        </p:nvSpPr>
        <p:spPr>
          <a:xfrm>
            <a:off x="1272156" y="4904269"/>
            <a:ext cx="3490015" cy="1545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Muli"/>
                <a:ea typeface="Muli"/>
                <a:cs typeface="Muli"/>
                <a:sym typeface="Muli"/>
              </a:rPr>
              <a:t>Mid-age people search more!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Muli"/>
                <a:ea typeface="Muli"/>
                <a:cs typeface="Muli"/>
                <a:sym typeface="Muli"/>
              </a:rPr>
              <a:t>Youth --- More confident in health?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Muli"/>
                <a:ea typeface="Muli"/>
                <a:cs typeface="Muli"/>
                <a:sym typeface="Muli"/>
              </a:rPr>
              <a:t>Elder--- Don’t use Internet much?</a:t>
            </a:r>
            <a:endParaRPr sz="1800" b="1" dirty="0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Colors 4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6AAEDA"/>
      </a:accent1>
      <a:accent2>
        <a:srgbClr val="66CAC5"/>
      </a:accent2>
      <a:accent3>
        <a:srgbClr val="ED6566"/>
      </a:accent3>
      <a:accent4>
        <a:srgbClr val="FEC444"/>
      </a:accent4>
      <a:accent5>
        <a:srgbClr val="C86DAA"/>
      </a:accent5>
      <a:accent6>
        <a:srgbClr val="92D050"/>
      </a:accent6>
      <a:hlink>
        <a:srgbClr val="A05024"/>
      </a:hlink>
      <a:folHlink>
        <a:srgbClr val="FEC0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591</Words>
  <Application>Microsoft Macintosh PowerPoint</Application>
  <PresentationFormat>Widescreen</PresentationFormat>
  <Paragraphs>136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Muli</vt:lpstr>
      <vt:lpstr>Times New Roman</vt:lpstr>
      <vt:lpstr>Barlow Semi Condensed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Andrian Kurniawan</dc:creator>
  <cp:lastModifiedBy>Di Hu</cp:lastModifiedBy>
  <cp:revision>3</cp:revision>
  <dcterms:created xsi:type="dcterms:W3CDTF">2018-12-05T18:19:15Z</dcterms:created>
  <dcterms:modified xsi:type="dcterms:W3CDTF">2020-02-29T14:35:20Z</dcterms:modified>
</cp:coreProperties>
</file>